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98" r:id="rId5"/>
    <p:sldMasterId id="2147483700" r:id="rId6"/>
  </p:sldMasterIdLst>
  <p:notesMasterIdLst>
    <p:notesMasterId r:id="rId17"/>
  </p:notesMasterIdLst>
  <p:handoutMasterIdLst>
    <p:handoutMasterId r:id="rId18"/>
  </p:handoutMasterIdLst>
  <p:sldIdLst>
    <p:sldId id="2145708193" r:id="rId7"/>
    <p:sldId id="892" r:id="rId8"/>
    <p:sldId id="2145708279" r:id="rId9"/>
    <p:sldId id="893" r:id="rId10"/>
    <p:sldId id="1204" r:id="rId11"/>
    <p:sldId id="1205" r:id="rId12"/>
    <p:sldId id="1040" r:id="rId13"/>
    <p:sldId id="1177" r:id="rId14"/>
    <p:sldId id="2145708307" r:id="rId15"/>
    <p:sldId id="1103" r:id="rId1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47647C-82DF-3714-D566-1F297C5840CD}" name="SOPHIA PAPADAKIS" initials="SP" userId="341674e120739e9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2CF"/>
    <a:srgbClr val="AF2573"/>
    <a:srgbClr val="F65580"/>
    <a:srgbClr val="000000"/>
    <a:srgbClr val="EE8B00"/>
    <a:srgbClr val="00A3DC"/>
    <a:srgbClr val="FFB81B"/>
    <a:srgbClr val="DA2A1B"/>
    <a:srgbClr val="01A599"/>
    <a:srgbClr val="75BA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10"/>
    <p:restoredTop sz="63255" autoAdjust="0"/>
  </p:normalViewPr>
  <p:slideViewPr>
    <p:cSldViewPr snapToGrid="0">
      <p:cViewPr varScale="1">
        <p:scale>
          <a:sx n="72" d="100"/>
          <a:sy n="72" d="100"/>
        </p:scale>
        <p:origin x="2800" y="184"/>
      </p:cViewPr>
      <p:guideLst>
        <p:guide orient="horz" pos="2160"/>
        <p:guide pos="2880"/>
        <p:guide orient="horz" pos="3113"/>
        <p:guide pos="5321"/>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86" d="100"/>
          <a:sy n="86" d="100"/>
        </p:scale>
        <p:origin x="97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phia Papadakis" userId="S::sophia@ncsct.co.uk::b95f17c4-d9c4-4e13-899b-4e888ddd5376" providerId="AD" clId="Web-{CB1C6DDD-F007-8609-7B0B-64C3AB9AA272}"/>
    <pc:docChg chg="modSld">
      <pc:chgData name="Sophia Papadakis" userId="S::sophia@ncsct.co.uk::b95f17c4-d9c4-4e13-899b-4e888ddd5376" providerId="AD" clId="Web-{CB1C6DDD-F007-8609-7B0B-64C3AB9AA272}" dt="2024-03-11T11:13:41.081" v="6"/>
      <pc:docMkLst>
        <pc:docMk/>
      </pc:docMkLst>
      <pc:sldChg chg="modNotes">
        <pc:chgData name="Sophia Papadakis" userId="S::sophia@ncsct.co.uk::b95f17c4-d9c4-4e13-899b-4e888ddd5376" providerId="AD" clId="Web-{CB1C6DDD-F007-8609-7B0B-64C3AB9AA272}" dt="2024-03-11T11:13:41.081" v="6"/>
        <pc:sldMkLst>
          <pc:docMk/>
          <pc:sldMk cId="1370004025" sldId="214570827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3/11/2024</a:t>
            </a:fld>
            <a:endParaRPr lang="en-US">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3/11/2024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ps.nhs.uk/wp-content/uploads/2020/03/UKMi_QA_Interactions-with-tobacco_update_Jul-2020.pdf"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www.nps.org.au/australian-prescriber/articles/smoking-and-drug-interactions#articl" TargetMode="External"/><Relationship Id="rId4" Type="http://schemas.openxmlformats.org/officeDocument/2006/relationships/hyperlink" Target="https://pharmaceutical-journal.com/article/ld/tobacco-smoking-and-its-potential-drug-interaction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FB6AC-124D-A65E-4A7D-77F3280866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934724-8836-ECA9-0995-890303F373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4E1DE8-F762-9101-EE67-DA4636F3324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58B0DD9-A59E-3315-1565-AA0DE183D632}"/>
              </a:ext>
            </a:extLst>
          </p:cNvPr>
          <p:cNvSpPr>
            <a:spLocks noGrp="1"/>
          </p:cNvSpPr>
          <p:nvPr>
            <p:ph type="sldNum" sz="quarter" idx="5"/>
          </p:nvPr>
        </p:nvSpPr>
        <p:spPr/>
        <p:txBody>
          <a:bodyPr/>
          <a:lstStyle/>
          <a:p>
            <a:pPr>
              <a:defRPr/>
            </a:pPr>
            <a:fld id="{242A2382-4541-B845-B6D5-E8B5A330E247}" type="slidenum">
              <a:rPr lang="en-US" smtClean="0"/>
              <a:pPr>
                <a:defRPr/>
              </a:pPr>
              <a:t>1</a:t>
            </a:fld>
            <a:endParaRPr lang="en-US"/>
          </a:p>
        </p:txBody>
      </p:sp>
    </p:spTree>
    <p:extLst>
      <p:ext uri="{BB962C8B-B14F-4D97-AF65-F5344CB8AC3E}">
        <p14:creationId xmlns:p14="http://schemas.microsoft.com/office/powerpoint/2010/main" val="2791741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10</a:t>
            </a:fld>
            <a:endParaRPr lang="en-US"/>
          </a:p>
        </p:txBody>
      </p:sp>
    </p:spTree>
    <p:extLst>
      <p:ext uri="{BB962C8B-B14F-4D97-AF65-F5344CB8AC3E}">
        <p14:creationId xmlns:p14="http://schemas.microsoft.com/office/powerpoint/2010/main" val="1637059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D2108-1593-E175-CBE6-F84D2B37EA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A6F576-DF52-D38E-8664-7D1A90F26D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8E78A8-7AE7-23F9-4A58-FA731724AE2F}"/>
              </a:ext>
            </a:extLst>
          </p:cNvPr>
          <p:cNvSpPr>
            <a:spLocks noGrp="1"/>
          </p:cNvSpPr>
          <p:nvPr>
            <p:ph type="body" idx="1"/>
          </p:nvPr>
        </p:nvSpPr>
        <p:spPr/>
        <p:txBody>
          <a:bodyPr>
            <a:normAutofit/>
          </a:bodyPr>
          <a:lstStyle/>
          <a:p>
            <a:r>
              <a:rPr lang="en-GB" sz="1200">
                <a:effectLst/>
                <a:latin typeface="Arial" panose="020B0604020202020204" pitchFamily="34" charset="0"/>
                <a:ea typeface="Times New Roman" panose="02020603050405020304" pitchFamily="18" charset="0"/>
                <a:cs typeface="Arial" panose="020B0604020202020204" pitchFamily="34" charset="0"/>
              </a:rPr>
              <a:t>It may be necessary to </a:t>
            </a:r>
            <a:r>
              <a:rPr lang="en-GB" sz="1200" b="1">
                <a:effectLst/>
                <a:latin typeface="Arial" panose="020B0604020202020204" pitchFamily="34" charset="0"/>
                <a:ea typeface="Times New Roman" panose="02020603050405020304" pitchFamily="18" charset="0"/>
                <a:cs typeface="Arial" panose="020B0604020202020204" pitchFamily="34" charset="0"/>
              </a:rPr>
              <a:t>adjust dosages of some medications when people quit.</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a:effectLst/>
                <a:latin typeface="Arial" panose="020B0604020202020204" pitchFamily="34" charset="0"/>
                <a:ea typeface="Times New Roman" panose="02020603050405020304" pitchFamily="18" charset="0"/>
                <a:cs typeface="Arial" panose="020B0604020202020204" pitchFamily="34" charset="0"/>
              </a:rPr>
              <a:t> </a:t>
            </a:r>
          </a:p>
          <a:p>
            <a:r>
              <a:rPr lang="en-GB" sz="1200">
                <a:effectLst/>
                <a:latin typeface="Arial" panose="020B0604020202020204" pitchFamily="34" charset="0"/>
                <a:ea typeface="Times New Roman" panose="02020603050405020304" pitchFamily="18" charset="0"/>
                <a:cs typeface="Arial" panose="020B0604020202020204" pitchFamily="34" charset="0"/>
              </a:rPr>
              <a:t>Dosage may need to be adjusted by the prescriber if the dose was worked out before the patient stopped smoking and then again if the patient relapses.</a:t>
            </a: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US" sz="1200">
                <a:effectLst/>
                <a:latin typeface="Arial" panose="020B0604020202020204" pitchFamily="34" charset="0"/>
                <a:ea typeface="Times New Roman" panose="02020603050405020304" pitchFamily="18" charset="0"/>
                <a:cs typeface="Arial" panose="020B0604020202020204" pitchFamily="34" charset="0"/>
              </a:rPr>
              <a:t>Medical history and current medication use should be asked at the first session and </a:t>
            </a:r>
            <a:r>
              <a:rPr lang="en-US" sz="1200" b="1">
                <a:effectLst/>
                <a:latin typeface="Arial" panose="020B0604020202020204" pitchFamily="34" charset="0"/>
                <a:ea typeface="Times New Roman" panose="02020603050405020304" pitchFamily="18" charset="0"/>
                <a:cs typeface="Arial" panose="020B0604020202020204" pitchFamily="34" charset="0"/>
              </a:rPr>
              <a:t>pathways in place for notifying prescribers </a:t>
            </a:r>
          </a:p>
          <a:p>
            <a:endParaRPr lang="en-US" sz="1200" b="1">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a:solidFill>
                  <a:schemeClr val="accent1"/>
                </a:solidFill>
                <a:latin typeface="Arial" panose="020B0604020202020204" pitchFamily="34" charset="0"/>
                <a:cs typeface="Arial" panose="020B0604020202020204" pitchFamily="34" charset="0"/>
              </a:rPr>
              <a:t>Confirmation that the prescriber has received the notification should be requested and received prior to quit/reduction attempt.</a:t>
            </a:r>
          </a:p>
          <a:p>
            <a:endParaRPr lang="en-US" sz="1400" b="1">
              <a:effectLst/>
              <a:latin typeface="Arial" panose="020B0604020202020204" pitchFamily="34" charset="0"/>
              <a:ea typeface="Times New Roman" panose="02020603050405020304" pitchFamily="18" charset="0"/>
              <a:cs typeface="Arial" panose="020B0604020202020204" pitchFamily="34" charset="0"/>
            </a:endParaRPr>
          </a:p>
          <a:p>
            <a:endParaRPr lang="en-GB" sz="1400">
              <a:effectLst/>
              <a:latin typeface="Times New Roman" panose="02020603050405020304" pitchFamily="18" charset="0"/>
              <a:ea typeface="Times New Roman" panose="02020603050405020304" pitchFamily="18"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en-US" sz="800" b="1">
              <a:latin typeface="Arial" panose="020B0604020202020204" pitchFamily="34" charset="0"/>
              <a:cs typeface="Arial" panose="020B0604020202020204" pitchFamily="34" charset="0"/>
            </a:endParaRPr>
          </a:p>
          <a:p>
            <a:endParaRPr lang="en-GB" altLang="en-US">
              <a:ea typeface="ＭＳ Ｐゴシック" charset="-128"/>
            </a:endParaRPr>
          </a:p>
        </p:txBody>
      </p:sp>
      <p:sp>
        <p:nvSpPr>
          <p:cNvPr id="4" name="Slide Number Placeholder 3">
            <a:extLst>
              <a:ext uri="{FF2B5EF4-FFF2-40B4-BE49-F238E27FC236}">
                <a16:creationId xmlns:a16="http://schemas.microsoft.com/office/drawing/2014/main" id="{804A58E0-285C-E873-8D0B-7B70E6247131}"/>
              </a:ext>
            </a:extLst>
          </p:cNvPr>
          <p:cNvSpPr>
            <a:spLocks noGrp="1"/>
          </p:cNvSpPr>
          <p:nvPr>
            <p:ph type="sldNum" sz="quarter" idx="5"/>
          </p:nvPr>
        </p:nvSpPr>
        <p:spPr/>
        <p:txBody>
          <a:bodyPr/>
          <a:lstStyle/>
          <a:p>
            <a:pPr>
              <a:defRPr/>
            </a:pPr>
            <a:fld id="{242A2382-4541-B845-B6D5-E8B5A330E247}" type="slidenum">
              <a:rPr lang="en-US" smtClean="0"/>
              <a:pPr>
                <a:defRPr/>
              </a:pPr>
              <a:t>2</a:t>
            </a:fld>
            <a:endParaRPr lang="en-US"/>
          </a:p>
        </p:txBody>
      </p:sp>
    </p:spTree>
    <p:extLst>
      <p:ext uri="{BB962C8B-B14F-4D97-AF65-F5344CB8AC3E}">
        <p14:creationId xmlns:p14="http://schemas.microsoft.com/office/powerpoint/2010/main" val="4269547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5371DC-29BF-B7D5-D619-C61BAF64DC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7D5B65-0BB4-C1BB-52FA-3D5ACB7F5A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1D72E1-EB51-8EEF-814B-38B3E99F4FBD}"/>
              </a:ext>
            </a:extLst>
          </p:cNvPr>
          <p:cNvSpPr>
            <a:spLocks noGrp="1"/>
          </p:cNvSpPr>
          <p:nvPr>
            <p:ph type="body" idx="1"/>
          </p:nvPr>
        </p:nvSpPr>
        <p:spPr/>
        <p:txBody>
          <a:bodyPr>
            <a:normAutofit fontScale="40000" lnSpcReduction="20000"/>
          </a:bodyPr>
          <a:lstStyle/>
          <a:p>
            <a:r>
              <a:rPr lang="en-GB" sz="1200">
                <a:effectLst/>
                <a:latin typeface="Arial" panose="020B0604020202020204" pitchFamily="34" charset="0"/>
                <a:ea typeface="Times New Roman" panose="02020603050405020304" pitchFamily="18" charset="0"/>
                <a:cs typeface="Arial" panose="020B0604020202020204" pitchFamily="34" charset="0"/>
              </a:rPr>
              <a:t>This slide presents a list of some of the drugs metabolized by the CPY450 enzyme, the metabolism of which is affected by smoking. </a:t>
            </a:r>
          </a:p>
          <a:p>
            <a:r>
              <a:rPr lang="en-GB" sz="1200">
                <a:effectLst/>
                <a:latin typeface="Arial" panose="020B0604020202020204" pitchFamily="34" charset="0"/>
                <a:ea typeface="Times New Roman" panose="02020603050405020304" pitchFamily="18" charset="0"/>
                <a:cs typeface="Arial" panose="020B0604020202020204" pitchFamily="34" charset="0"/>
              </a:rPr>
              <a:t> </a:t>
            </a:r>
          </a:p>
          <a:p>
            <a:r>
              <a:rPr lang="en-GB" sz="1200" b="1">
                <a:effectLst/>
                <a:latin typeface="Arial" panose="020B0604020202020204" pitchFamily="34" charset="0"/>
                <a:ea typeface="Times New Roman" panose="02020603050405020304" pitchFamily="18" charset="0"/>
                <a:cs typeface="Arial" panose="020B0604020202020204" pitchFamily="34" charset="0"/>
              </a:rPr>
              <a:t>The list on the slide is not exhaustive.</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a:effectLst/>
                <a:latin typeface="Arial" panose="020B0604020202020204" pitchFamily="34" charset="0"/>
                <a:ea typeface="Times New Roman" panose="02020603050405020304" pitchFamily="18" charset="0"/>
                <a:cs typeface="Arial" panose="020B0604020202020204" pitchFamily="34" charset="0"/>
              </a:rPr>
              <a:t> </a:t>
            </a:r>
          </a:p>
          <a:p>
            <a:pPr marL="342900" lvl="0" indent="-342900">
              <a:buSzPts val="1400"/>
              <a:buFont typeface="Symbol" panose="05050102010706020507" pitchFamily="18" charset="2"/>
              <a:buChar char=""/>
            </a:pPr>
            <a:r>
              <a:rPr lang="en-GB" sz="1200">
                <a:effectLst/>
                <a:latin typeface="Arial"/>
                <a:ea typeface="Times New Roman" panose="02020603050405020304" pitchFamily="18" charset="0"/>
                <a:cs typeface="Arial"/>
              </a:rPr>
              <a:t>Antidepressants - (e.g. </a:t>
            </a:r>
            <a:r>
              <a:rPr lang="en-GB">
                <a:latin typeface="Arial"/>
                <a:ea typeface="Times New Roman" panose="02020603050405020304" pitchFamily="18" charset="0"/>
                <a:cs typeface="Arial"/>
              </a:rPr>
              <a:t>amitriptyline</a:t>
            </a:r>
            <a:r>
              <a:rPr lang="en-GB" sz="1200">
                <a:effectLst/>
                <a:latin typeface="Arial"/>
                <a:ea typeface="Times New Roman" panose="02020603050405020304" pitchFamily="18" charset="0"/>
                <a:cs typeface="Arial"/>
              </a:rPr>
              <a:t>, clomipramine, desipramine, imipramine, fluvoxamine (partly), </a:t>
            </a:r>
            <a:r>
              <a:rPr lang="en-GB" sz="1200" err="1">
                <a:effectLst/>
                <a:latin typeface="Arial"/>
                <a:ea typeface="Times New Roman" panose="02020603050405020304" pitchFamily="18" charset="0"/>
                <a:cs typeface="Arial"/>
              </a:rPr>
              <a:t>mirtazpine</a:t>
            </a:r>
            <a:endParaRPr lang="en-GB" sz="1200">
              <a:effectLst/>
              <a:latin typeface="Arial"/>
              <a:ea typeface="Times New Roman" panose="02020603050405020304" pitchFamily="18" charset="0"/>
              <a:cs typeface="Arial"/>
            </a:endParaRPr>
          </a:p>
          <a:p>
            <a:pPr marL="342900" lvl="0" indent="-342900">
              <a:buSzPts val="1400"/>
              <a:buFont typeface="Symbol" panose="05050102010706020507" pitchFamily="18" charset="2"/>
              <a:buChar char=""/>
            </a:pPr>
            <a:r>
              <a:rPr lang="en-GB" sz="1200">
                <a:effectLst/>
                <a:latin typeface="Arial" panose="020B0604020202020204" pitchFamily="34" charset="0"/>
                <a:ea typeface="Times New Roman" panose="02020603050405020304" pitchFamily="18" charset="0"/>
                <a:cs typeface="Arial" panose="020B0604020202020204" pitchFamily="34" charset="0"/>
              </a:rPr>
              <a:t>Antipsychotics - (clozapine, fluphenazine, </a:t>
            </a:r>
            <a:r>
              <a:rPr lang="en-GB" sz="1200" err="1">
                <a:effectLst/>
                <a:latin typeface="Arial" panose="020B0604020202020204" pitchFamily="34" charset="0"/>
                <a:ea typeface="Times New Roman" panose="02020603050405020304" pitchFamily="18" charset="0"/>
                <a:cs typeface="Arial" panose="020B0604020202020204" pitchFamily="34" charset="0"/>
              </a:rPr>
              <a:t>perphanazine</a:t>
            </a:r>
            <a:r>
              <a:rPr lang="en-GB" sz="1200">
                <a:effectLst/>
                <a:latin typeface="Arial" panose="020B0604020202020204" pitchFamily="34" charset="0"/>
                <a:ea typeface="Times New Roman" panose="02020603050405020304" pitchFamily="18" charset="0"/>
                <a:cs typeface="Arial" panose="020B0604020202020204" pitchFamily="34" charset="0"/>
              </a:rPr>
              <a:t>, haloperidol (partly), olanzapine (partly)</a:t>
            </a: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Times New Roman" panose="02020603050405020304" pitchFamily="18" charset="0"/>
                <a:cs typeface="Arial" panose="020B0604020202020204" pitchFamily="34" charset="0"/>
              </a:rPr>
              <a:t>Explain here why these medications, and not others, are affected:</a:t>
            </a:r>
            <a:r>
              <a:rPr lang="en-CA" sz="1200">
                <a:effectLst/>
                <a:latin typeface="Arial" panose="020B0604020202020204" pitchFamily="34" charset="0"/>
                <a:ea typeface="Times New Roman" panose="02020603050405020304" pitchFamily="18" charset="0"/>
                <a:cs typeface="Arial" panose="020B0604020202020204" pitchFamily="34" charset="0"/>
              </a:rPr>
              <a:t> because tar in tobacco smoke is metabolised by the liver enzyme CYP450 1A2, so is clozapine, olanzapine, whereas risperidone and quetiapine are not, so there is no need to alter the dose of those medications.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There are quite a few drugs that have the potential to interact, but for most patients, most of the time, from a mental health perspective, it is not an issue of clinical significance. The one drug to be concerned about is Clozapine: </a:t>
            </a:r>
            <a:r>
              <a:rPr lang="en-GB" sz="1200" b="1">
                <a:effectLst/>
                <a:latin typeface="Arial" panose="020B0604020202020204" pitchFamily="34" charset="0"/>
                <a:ea typeface="Times New Roman" panose="02020603050405020304" pitchFamily="18" charset="0"/>
                <a:cs typeface="Arial" panose="020B0604020202020204" pitchFamily="34" charset="0"/>
              </a:rPr>
              <a:t>Clozapine can become particularly toxic.</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b="1">
                <a:effectLst/>
                <a:latin typeface="Arial" panose="020B0604020202020204" pitchFamily="34" charset="0"/>
                <a:ea typeface="Times New Roman" panose="02020603050405020304" pitchFamily="18" charset="0"/>
                <a:cs typeface="Arial" panose="020B0604020202020204" pitchFamily="34" charset="0"/>
              </a:rPr>
              <a:t>[Participant pack main folder, Handout 2: UKMI Smoking and medicines interactions guidance]</a:t>
            </a:r>
            <a:r>
              <a:rPr lang="en-GB" sz="1200">
                <a:effectLst/>
                <a:latin typeface="Arial" panose="020B0604020202020204" pitchFamily="34" charset="0"/>
                <a:ea typeface="Times New Roman" panose="02020603050405020304" pitchFamily="18" charset="0"/>
                <a:cs typeface="Arial" panose="020B0604020202020204" pitchFamily="34" charset="0"/>
              </a:rPr>
              <a:t> At this point you may want to point participants in the direction of this resource. </a:t>
            </a: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US" sz="1200" b="1">
                <a:effectLst/>
                <a:latin typeface="Arial" panose="020B0604020202020204" pitchFamily="34" charset="0"/>
                <a:ea typeface="Times New Roman" panose="02020603050405020304" pitchFamily="18" charset="0"/>
                <a:cs typeface="Arial" panose="020B0604020202020204" pitchFamily="34" charset="0"/>
              </a:rPr>
              <a:t>Source:</a:t>
            </a:r>
            <a:r>
              <a:rPr lang="en-US"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a:effectLst/>
                <a:latin typeface="Arial" panose="020B0604020202020204" pitchFamily="34" charset="0"/>
                <a:ea typeface="Times New Roman" panose="02020603050405020304" pitchFamily="18" charset="0"/>
                <a:cs typeface="Arial" panose="020B0604020202020204" pitchFamily="34" charset="0"/>
              </a:rPr>
              <a:t>UK Medicines Information (</a:t>
            </a:r>
            <a:r>
              <a:rPr lang="en-US" sz="1200" err="1">
                <a:effectLst/>
                <a:latin typeface="Arial" panose="020B0604020202020204" pitchFamily="34" charset="0"/>
                <a:ea typeface="Times New Roman" panose="02020603050405020304" pitchFamily="18" charset="0"/>
                <a:cs typeface="Arial" panose="020B0604020202020204" pitchFamily="34" charset="0"/>
              </a:rPr>
              <a:t>UKMi</a:t>
            </a:r>
            <a:r>
              <a:rPr lang="en-US" sz="1200">
                <a:effectLst/>
                <a:latin typeface="Arial" panose="020B0604020202020204" pitchFamily="34" charset="0"/>
                <a:ea typeface="Times New Roman" panose="02020603050405020304" pitchFamily="18" charset="0"/>
                <a:cs typeface="Arial" panose="020B0604020202020204" pitchFamily="34" charset="0"/>
              </a:rPr>
              <a:t>). What are the clinically significant drug interactions with cigarette smoking? </a:t>
            </a:r>
            <a:r>
              <a:rPr lang="en-US" sz="1200" err="1">
                <a:effectLst/>
                <a:latin typeface="Arial" panose="020B0604020202020204" pitchFamily="34" charset="0"/>
                <a:ea typeface="Times New Roman" panose="02020603050405020304" pitchFamily="18" charset="0"/>
                <a:cs typeface="Arial" panose="020B0604020202020204" pitchFamily="34" charset="0"/>
              </a:rPr>
              <a:t>UKMi</a:t>
            </a:r>
            <a:r>
              <a:rPr lang="en-US" sz="1200">
                <a:effectLst/>
                <a:latin typeface="Arial" panose="020B0604020202020204" pitchFamily="34" charset="0"/>
                <a:ea typeface="Times New Roman" panose="02020603050405020304" pitchFamily="18" charset="0"/>
                <a:cs typeface="Arial" panose="020B0604020202020204" pitchFamily="34" charset="0"/>
              </a:rPr>
              <a:t>; Updated July 2020. Available from: </a:t>
            </a:r>
            <a:r>
              <a:rPr lang="en-US" sz="1200" u="sng">
                <a:solidFill>
                  <a:srgbClr val="0563C1"/>
                </a:solidFill>
                <a:effectLst/>
                <a:latin typeface="Arial" panose="020B0604020202020204" pitchFamily="34" charset="0"/>
                <a:ea typeface="Times New Roman" panose="02020603050405020304" pitchFamily="18" charset="0"/>
                <a:cs typeface="Arial" panose="020B0604020202020204" pitchFamily="34" charset="0"/>
                <a:hlinkClick r:id="rId3"/>
              </a:rPr>
              <a:t>https://www.sps.nhs.uk/wp-content/uploads/2020/03/UKMi_QA_Interactions-with-tobacco_update_Jul-2020.pdf</a:t>
            </a:r>
            <a:r>
              <a:rPr lang="en-US"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US"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US"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457200"/>
            <a:r>
              <a:rPr lang="en-GB" sz="1200">
                <a:effectLst/>
                <a:latin typeface="Arial" panose="020B0604020202020204" pitchFamily="34" charset="0"/>
                <a:ea typeface="Times New Roman" panose="02020603050405020304" pitchFamily="18" charset="0"/>
                <a:cs typeface="Arial" panose="020B0604020202020204" pitchFamily="34" charset="0"/>
              </a:rPr>
              <a:t> </a:t>
            </a:r>
          </a:p>
          <a:p>
            <a:r>
              <a:rPr lang="en-GB" sz="1200" b="1">
                <a:effectLst/>
                <a:latin typeface="Arial" panose="020B0604020202020204" pitchFamily="34" charset="0"/>
                <a:ea typeface="Times New Roman" panose="02020603050405020304" pitchFamily="18" charset="0"/>
                <a:cs typeface="Arial" panose="020B0604020202020204" pitchFamily="34" charset="0"/>
              </a:rPr>
              <a:t>Notes:</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GB" b="1">
                <a:latin typeface="Arial"/>
                <a:ea typeface="Times New Roman" panose="02020603050405020304" pitchFamily="18" charset="0"/>
                <a:cs typeface="Arial"/>
              </a:rPr>
              <a:t>Amitriptyline</a:t>
            </a:r>
            <a:r>
              <a:rPr lang="en-GB" sz="1200" dirty="0">
                <a:effectLst/>
                <a:latin typeface="Arial"/>
                <a:ea typeface="Times New Roman" panose="02020603050405020304" pitchFamily="18" charset="0"/>
                <a:cs typeface="Arial"/>
              </a:rPr>
              <a:t> – tricyclic antidepressant (Trade name Elavil, among others)</a:t>
            </a:r>
          </a:p>
          <a:p>
            <a:pPr marL="342900" lvl="0" indent="-342900">
              <a:buSzPts val="1400"/>
              <a:buFont typeface="Symbol" panose="05050102010706020507" pitchFamily="18" charset="2"/>
              <a:buChar char=""/>
            </a:pPr>
            <a:r>
              <a:rPr lang="en-GB" sz="1200" b="1">
                <a:effectLst/>
                <a:latin typeface="Arial" panose="020B0604020202020204" pitchFamily="34" charset="0"/>
                <a:ea typeface="Times New Roman" panose="02020603050405020304" pitchFamily="18" charset="0"/>
                <a:cs typeface="Arial" panose="020B0604020202020204" pitchFamily="34" charset="0"/>
              </a:rPr>
              <a:t>Clomipramine</a:t>
            </a:r>
            <a:r>
              <a:rPr lang="en-GB"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a:t>
            </a:r>
            <a:r>
              <a:rPr lang="en-GB" sz="1200">
                <a:effectLst/>
                <a:latin typeface="Arial" panose="020B0604020202020204" pitchFamily="34" charset="0"/>
                <a:ea typeface="Times New Roman" panose="02020603050405020304" pitchFamily="18" charset="0"/>
                <a:cs typeface="Arial" panose="020B0604020202020204" pitchFamily="34" charset="0"/>
              </a:rPr>
              <a:t>tricyclic antidepressant (Trade name Anafranil, among others) </a:t>
            </a:r>
          </a:p>
          <a:p>
            <a:pPr marL="342900" lvl="0" indent="-342900">
              <a:buSzPts val="1400"/>
              <a:buFont typeface="Symbol" panose="05050102010706020507" pitchFamily="18" charset="2"/>
              <a:buChar char=""/>
            </a:pPr>
            <a:r>
              <a:rPr lang="en-CA" sz="1200" b="1">
                <a:effectLst/>
                <a:latin typeface="Arial" panose="020B0604020202020204" pitchFamily="34" charset="0"/>
                <a:ea typeface="Times New Roman" panose="02020603050405020304" pitchFamily="18" charset="0"/>
                <a:cs typeface="Arial" panose="020B0604020202020204" pitchFamily="34" charset="0"/>
              </a:rPr>
              <a:t>Clozapine</a:t>
            </a:r>
            <a:r>
              <a:rPr lang="en-CA" sz="1200">
                <a:effectLst/>
                <a:latin typeface="Arial" panose="020B0604020202020204" pitchFamily="34" charset="0"/>
                <a:ea typeface="Times New Roman" panose="02020603050405020304" pitchFamily="18" charset="0"/>
                <a:cs typeface="Arial" panose="020B0604020202020204" pitchFamily="34" charset="0"/>
              </a:rPr>
              <a:t> – antipsychotic medication (Trade name Clozaril)</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b="1">
                <a:effectLst/>
                <a:latin typeface="Arial" panose="020B0604020202020204" pitchFamily="34" charset="0"/>
                <a:ea typeface="Times New Roman" panose="02020603050405020304" pitchFamily="18" charset="0"/>
                <a:cs typeface="Arial" panose="020B0604020202020204" pitchFamily="34" charset="0"/>
              </a:rPr>
              <a:t>Olanzapine</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antipsychotic medication </a:t>
            </a:r>
            <a:r>
              <a:rPr lang="en-US" sz="1200">
                <a:effectLst/>
                <a:latin typeface="Arial" panose="020B0604020202020204" pitchFamily="34" charset="0"/>
                <a:ea typeface="Times New Roman" panose="02020603050405020304" pitchFamily="18" charset="0"/>
                <a:cs typeface="Arial" panose="020B0604020202020204" pitchFamily="34" charset="0"/>
              </a:rPr>
              <a:t>(Trade name </a:t>
            </a:r>
            <a:r>
              <a:rPr lang="en-CA" sz="1200">
                <a:effectLst/>
                <a:latin typeface="Arial" panose="020B0604020202020204" pitchFamily="34" charset="0"/>
                <a:ea typeface="Times New Roman" panose="02020603050405020304" pitchFamily="18" charset="0"/>
                <a:cs typeface="Arial" panose="020B0604020202020204" pitchFamily="34" charset="0"/>
              </a:rPr>
              <a:t>Zyprexa)</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b="1">
                <a:effectLst/>
                <a:latin typeface="Arial" panose="020B0604020202020204" pitchFamily="34" charset="0"/>
                <a:ea typeface="Times New Roman" panose="02020603050405020304" pitchFamily="18" charset="0"/>
                <a:cs typeface="Arial" panose="020B0604020202020204" pitchFamily="34" charset="0"/>
              </a:rPr>
              <a:t>Chlorpromazine</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antipsychotic medication </a:t>
            </a:r>
            <a:r>
              <a:rPr lang="en-US" sz="1200">
                <a:effectLst/>
                <a:latin typeface="Arial" panose="020B0604020202020204" pitchFamily="34" charset="0"/>
                <a:ea typeface="Times New Roman" panose="02020603050405020304" pitchFamily="18" charset="0"/>
                <a:cs typeface="Arial" panose="020B0604020202020204" pitchFamily="34" charset="0"/>
              </a:rPr>
              <a:t>(Trade names </a:t>
            </a:r>
            <a:r>
              <a:rPr lang="en-CA" sz="1200">
                <a:effectLst/>
                <a:latin typeface="Arial" panose="020B0604020202020204" pitchFamily="34" charset="0"/>
                <a:ea typeface="Times New Roman" panose="02020603050405020304" pitchFamily="18" charset="0"/>
                <a:cs typeface="Arial" panose="020B0604020202020204" pitchFamily="34" charset="0"/>
              </a:rPr>
              <a:t>Thorazine and Largactil)</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b="1">
                <a:effectLst/>
                <a:latin typeface="Arial" panose="020B0604020202020204" pitchFamily="34" charset="0"/>
                <a:ea typeface="Times New Roman" panose="02020603050405020304" pitchFamily="18" charset="0"/>
                <a:cs typeface="Arial" panose="020B0604020202020204" pitchFamily="34" charset="0"/>
              </a:rPr>
              <a:t>Aminophylline/ Theophylline</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a:t>
            </a:r>
            <a:r>
              <a:rPr lang="en-US" sz="1200">
                <a:effectLst/>
                <a:latin typeface="Arial" panose="020B0604020202020204" pitchFamily="34" charset="0"/>
                <a:ea typeface="Times New Roman" panose="02020603050405020304" pitchFamily="18" charset="0"/>
                <a:cs typeface="Arial" panose="020B0604020202020204" pitchFamily="34" charset="0"/>
              </a:rPr>
              <a:t>respiratory inhalators (Trade names </a:t>
            </a:r>
            <a:r>
              <a:rPr lang="en-US" sz="1200" err="1">
                <a:effectLst/>
                <a:latin typeface="Arial" panose="020B0604020202020204" pitchFamily="34" charset="0"/>
                <a:ea typeface="Times New Roman" panose="02020603050405020304" pitchFamily="18" charset="0"/>
                <a:cs typeface="Arial" panose="020B0604020202020204" pitchFamily="34" charset="0"/>
              </a:rPr>
              <a:t>Norphyl</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Theo 24 and </a:t>
            </a:r>
            <a:r>
              <a:rPr lang="en-CA" sz="1200" err="1">
                <a:effectLst/>
                <a:latin typeface="Arial" panose="020B0604020202020204" pitchFamily="34" charset="0"/>
                <a:ea typeface="Times New Roman" panose="02020603050405020304" pitchFamily="18" charset="0"/>
                <a:cs typeface="Arial" panose="020B0604020202020204" pitchFamily="34" charset="0"/>
              </a:rPr>
              <a:t>Theochron</a:t>
            </a:r>
            <a:r>
              <a:rPr lang="en-US"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b="1" err="1">
                <a:effectLst/>
                <a:latin typeface="Arial" panose="020B0604020202020204" pitchFamily="34" charset="0"/>
                <a:ea typeface="Times New Roman" panose="02020603050405020304" pitchFamily="18" charset="0"/>
                <a:cs typeface="Arial" panose="020B0604020202020204" pitchFamily="34" charset="0"/>
              </a:rPr>
              <a:t>Wafarin</a:t>
            </a:r>
            <a:r>
              <a:rPr lang="en-US" sz="1200" b="1">
                <a:effectLst/>
                <a:latin typeface="Arial" panose="020B0604020202020204" pitchFamily="34" charset="0"/>
                <a:ea typeface="Times New Roman" panose="02020603050405020304" pitchFamily="18" charset="0"/>
                <a:cs typeface="Arial" panose="020B0604020202020204" pitchFamily="34" charset="0"/>
              </a:rPr>
              <a:t>-R</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a:t>
            </a:r>
            <a:r>
              <a:rPr lang="en-US" sz="1200">
                <a:effectLst/>
                <a:latin typeface="Arial" panose="020B0604020202020204" pitchFamily="34" charset="0"/>
                <a:ea typeface="Times New Roman" panose="02020603050405020304" pitchFamily="18" charset="0"/>
                <a:cs typeface="Arial" panose="020B0604020202020204" pitchFamily="34" charset="0"/>
              </a:rPr>
              <a:t>blood thinner/anti-coagulant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b="1">
                <a:effectLst/>
                <a:latin typeface="Arial" panose="020B0604020202020204" pitchFamily="34" charset="0"/>
                <a:ea typeface="Times New Roman" panose="02020603050405020304" pitchFamily="18" charset="0"/>
                <a:cs typeface="Arial" panose="020B0604020202020204" pitchFamily="34" charset="0"/>
              </a:rPr>
              <a:t>Insulin</a:t>
            </a:r>
            <a:r>
              <a:rPr lang="en-US" sz="1200">
                <a:effectLst/>
                <a:latin typeface="Arial" panose="020B0604020202020204" pitchFamily="34" charset="0"/>
                <a:ea typeface="Times New Roman" panose="02020603050405020304" pitchFamily="18" charset="0"/>
                <a:cs typeface="Arial" panose="020B0604020202020204" pitchFamily="34" charset="0"/>
              </a:rPr>
              <a:t> – blood sugar control for diabetics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b="1">
                <a:effectLst/>
                <a:latin typeface="Arial" panose="020B0604020202020204" pitchFamily="34" charset="0"/>
                <a:ea typeface="Times New Roman" panose="02020603050405020304" pitchFamily="18" charset="0"/>
                <a:cs typeface="Arial" panose="020B0604020202020204" pitchFamily="34" charset="0"/>
              </a:rPr>
              <a:t>Diazepam</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a:t>
            </a:r>
            <a:r>
              <a:rPr lang="en-US" sz="1200">
                <a:effectLst/>
                <a:latin typeface="Arial" panose="020B0604020202020204" pitchFamily="34" charset="0"/>
                <a:ea typeface="Times New Roman" panose="02020603050405020304" pitchFamily="18" charset="0"/>
                <a:cs typeface="Arial" panose="020B0604020202020204" pitchFamily="34" charset="0"/>
              </a:rPr>
              <a:t>anxiety, insomnia, seizures (Trade name Valium)</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b="1">
                <a:effectLst/>
                <a:latin typeface="Arial" panose="020B0604020202020204" pitchFamily="34" charset="0"/>
                <a:ea typeface="Times New Roman" panose="02020603050405020304" pitchFamily="18" charset="0"/>
                <a:cs typeface="Arial" panose="020B0604020202020204" pitchFamily="34" charset="0"/>
              </a:rPr>
              <a:t>Erlotinib</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a:t>
            </a:r>
            <a:r>
              <a:rPr lang="en-US" sz="1200">
                <a:effectLst/>
                <a:latin typeface="Arial" panose="020B0604020202020204" pitchFamily="34" charset="0"/>
                <a:ea typeface="Times New Roman" panose="02020603050405020304" pitchFamily="18" charset="0"/>
                <a:cs typeface="Arial" panose="020B0604020202020204" pitchFamily="34" charset="0"/>
              </a:rPr>
              <a:t> targeted cancer drug (Trade name </a:t>
            </a:r>
            <a:r>
              <a:rPr lang="en-US" sz="1200" err="1">
                <a:effectLst/>
                <a:latin typeface="Arial" panose="020B0604020202020204" pitchFamily="34" charset="0"/>
                <a:ea typeface="Times New Roman" panose="02020603050405020304" pitchFamily="18" charset="0"/>
                <a:cs typeface="Arial" panose="020B0604020202020204" pitchFamily="34" charset="0"/>
              </a:rPr>
              <a:t>Tarceva</a:t>
            </a:r>
            <a:r>
              <a:rPr lang="en-US" sz="1200">
                <a:effectLst/>
                <a:latin typeface="Arial" panose="020B0604020202020204" pitchFamily="34" charset="0"/>
                <a:ea typeface="Times New Roman" panose="02020603050405020304" pitchFamily="18" charset="0"/>
                <a:cs typeface="Arial" panose="020B0604020202020204" pitchFamily="34" charset="0"/>
              </a:rPr>
              <a:t>)</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b="1" err="1">
                <a:effectLst/>
                <a:latin typeface="Arial" panose="020B0604020202020204" pitchFamily="34" charset="0"/>
                <a:ea typeface="Times New Roman" panose="02020603050405020304" pitchFamily="18" charset="0"/>
                <a:cs typeface="Arial" panose="020B0604020202020204" pitchFamily="34" charset="0"/>
              </a:rPr>
              <a:t>Riociguat</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a:t>
            </a:r>
            <a:r>
              <a:rPr lang="en-US" sz="1200">
                <a:effectLst/>
                <a:latin typeface="Arial" panose="020B0604020202020204" pitchFamily="34" charset="0"/>
                <a:ea typeface="Times New Roman" panose="02020603050405020304" pitchFamily="18" charset="0"/>
                <a:cs typeface="Arial" panose="020B0604020202020204" pitchFamily="34" charset="0"/>
              </a:rPr>
              <a:t>treatment of pulmonary hypertension/ blood pressure (Trade name Adempas)</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sz="1200" b="1">
                <a:effectLst/>
                <a:latin typeface="Arial" panose="020B0604020202020204" pitchFamily="34" charset="0"/>
                <a:ea typeface="Times New Roman" panose="02020603050405020304" pitchFamily="18" charset="0"/>
                <a:cs typeface="Arial" panose="020B0604020202020204" pitchFamily="34" charset="0"/>
              </a:rPr>
              <a:t>Flecainide</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a:t>
            </a:r>
            <a:r>
              <a:rPr lang="en-US" sz="1200">
                <a:effectLst/>
                <a:latin typeface="Arial" panose="020B0604020202020204" pitchFamily="34" charset="0"/>
                <a:ea typeface="Times New Roman" panose="02020603050405020304" pitchFamily="18" charset="0"/>
                <a:cs typeface="Arial" panose="020B0604020202020204" pitchFamily="34" charset="0"/>
              </a:rPr>
              <a:t>heart rate medication, arrhythmias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US" b="1">
                <a:latin typeface="Arial"/>
                <a:ea typeface="Times New Roman" panose="02020603050405020304" pitchFamily="18" charset="0"/>
                <a:cs typeface="Arial"/>
              </a:rPr>
              <a:t>Propranolol</a:t>
            </a:r>
            <a:r>
              <a:rPr lang="en-US" sz="1200">
                <a:effectLst/>
                <a:latin typeface="Arial"/>
                <a:ea typeface="Times New Roman" panose="02020603050405020304" pitchFamily="18" charset="0"/>
                <a:cs typeface="Arial"/>
              </a:rPr>
              <a:t> </a:t>
            </a:r>
            <a:r>
              <a:rPr lang="en-CA" sz="1200">
                <a:effectLst/>
                <a:latin typeface="Arial"/>
                <a:ea typeface="Times New Roman" panose="02020603050405020304" pitchFamily="18" charset="0"/>
                <a:cs typeface="Arial"/>
              </a:rPr>
              <a:t>– </a:t>
            </a:r>
            <a:r>
              <a:rPr lang="en-US" sz="1200">
                <a:effectLst/>
                <a:latin typeface="Arial"/>
                <a:ea typeface="Times New Roman" panose="02020603050405020304" pitchFamily="18" charset="0"/>
                <a:cs typeface="Arial"/>
              </a:rPr>
              <a:t>heart rate medication used to treat high blood pressure, angina, atrial </a:t>
            </a:r>
            <a:r>
              <a:rPr lang="en-US" sz="1200" err="1">
                <a:effectLst/>
                <a:latin typeface="Arial"/>
                <a:ea typeface="Times New Roman" panose="02020603050405020304" pitchFamily="18" charset="0"/>
                <a:cs typeface="Arial"/>
              </a:rPr>
              <a:t>fibriliation</a:t>
            </a:r>
            <a:r>
              <a:rPr lang="en-US" sz="1200">
                <a:effectLst/>
                <a:latin typeface="Arial"/>
                <a:ea typeface="Times New Roman" panose="02020603050405020304" pitchFamily="18" charset="0"/>
                <a:cs typeface="Arial"/>
              </a:rPr>
              <a:t>, tremor.</a:t>
            </a:r>
            <a:r>
              <a:rPr lang="en-CA" sz="1200">
                <a:effectLst/>
                <a:latin typeface="Arial"/>
                <a:ea typeface="Times New Roman" panose="02020603050405020304" pitchFamily="18" charset="0"/>
                <a:cs typeface="Arial"/>
              </a:rPr>
              <a:t> Migraines and thyroid and adrenal gland tumors.</a:t>
            </a:r>
            <a:endParaRPr lang="en-GB" sz="1200">
              <a:effectLst/>
              <a:latin typeface="Arial"/>
              <a:ea typeface="Times New Roman" panose="02020603050405020304" pitchFamily="18" charset="0"/>
              <a:cs typeface="Arial"/>
            </a:endParaRPr>
          </a:p>
          <a:p>
            <a:pPr marL="342900" lvl="0" indent="-342900">
              <a:buSzPts val="1400"/>
              <a:buFont typeface="Symbol" panose="05050102010706020507" pitchFamily="18" charset="2"/>
              <a:buChar char=""/>
            </a:pPr>
            <a:r>
              <a:rPr lang="en-US" sz="1200" b="1">
                <a:effectLst/>
                <a:latin typeface="Arial" panose="020B0604020202020204" pitchFamily="34" charset="0"/>
                <a:ea typeface="Times New Roman" panose="02020603050405020304" pitchFamily="18" charset="0"/>
                <a:cs typeface="Arial" panose="020B0604020202020204" pitchFamily="34" charset="0"/>
              </a:rPr>
              <a:t>Verapamil</a:t>
            </a:r>
            <a:r>
              <a:rPr lang="en-US" sz="1200">
                <a:effectLst/>
                <a:latin typeface="Arial" panose="020B0604020202020204" pitchFamily="34" charset="0"/>
                <a:ea typeface="Times New Roman" panose="02020603050405020304" pitchFamily="18" charset="0"/>
                <a:cs typeface="Arial" panose="020B0604020202020204" pitchFamily="34" charset="0"/>
              </a:rPr>
              <a:t> </a:t>
            </a:r>
            <a:r>
              <a:rPr lang="en-CA" sz="1200">
                <a:effectLst/>
                <a:latin typeface="Arial" panose="020B0604020202020204" pitchFamily="34" charset="0"/>
                <a:ea typeface="Times New Roman" panose="02020603050405020304" pitchFamily="18" charset="0"/>
                <a:cs typeface="Arial" panose="020B0604020202020204" pitchFamily="34" charset="0"/>
              </a:rPr>
              <a:t>– treatment of high blood pressure, angina, and heart rate.</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a:effectLst/>
                <a:latin typeface="Arial" panose="020B0604020202020204" pitchFamily="34" charset="0"/>
                <a:ea typeface="Times New Roman" panose="02020603050405020304" pitchFamily="18" charset="0"/>
                <a:cs typeface="Arial" panose="020B0604020202020204" pitchFamily="34" charset="0"/>
              </a:rPr>
              <a:t> </a:t>
            </a:r>
          </a:p>
          <a:p>
            <a:r>
              <a:rPr lang="en-GB" sz="1200" b="1">
                <a:effectLst/>
                <a:latin typeface="Arial" panose="020B0604020202020204" pitchFamily="34" charset="0"/>
                <a:ea typeface="Times New Roman" panose="02020603050405020304" pitchFamily="18" charset="0"/>
                <a:cs typeface="Arial" panose="020B0604020202020204" pitchFamily="34" charset="0"/>
              </a:rPr>
              <a:t>Additional Sources:</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CA" sz="1200">
                <a:effectLst/>
                <a:latin typeface="Arial" panose="020B0604020202020204" pitchFamily="34" charset="0"/>
                <a:ea typeface="Times New Roman" panose="02020603050405020304" pitchFamily="18" charset="0"/>
                <a:cs typeface="Arial" panose="020B0604020202020204" pitchFamily="34" charset="0"/>
              </a:rPr>
              <a:t>Taylor, D., Paton, C., </a:t>
            </a:r>
            <a:r>
              <a:rPr lang="en-CA" sz="1200" err="1">
                <a:effectLst/>
                <a:latin typeface="Arial" panose="020B0604020202020204" pitchFamily="34" charset="0"/>
                <a:ea typeface="Times New Roman" panose="02020603050405020304" pitchFamily="18" charset="0"/>
                <a:cs typeface="Arial" panose="020B0604020202020204" pitchFamily="34" charset="0"/>
              </a:rPr>
              <a:t>Kapur</a:t>
            </a:r>
            <a:r>
              <a:rPr lang="en-CA" sz="1200">
                <a:effectLst/>
                <a:latin typeface="Arial" panose="020B0604020202020204" pitchFamily="34" charset="0"/>
                <a:ea typeface="Times New Roman" panose="02020603050405020304" pitchFamily="18" charset="0"/>
                <a:cs typeface="Arial" panose="020B0604020202020204" pitchFamily="34" charset="0"/>
              </a:rPr>
              <a:t>, S. Maudsley Prescribing Guidelines 14th Edition. West </a:t>
            </a:r>
            <a:r>
              <a:rPr lang="en-CA" sz="1200" err="1">
                <a:effectLst/>
                <a:latin typeface="Arial" panose="020B0604020202020204" pitchFamily="34" charset="0"/>
                <a:ea typeface="Times New Roman" panose="02020603050405020304" pitchFamily="18" charset="0"/>
                <a:cs typeface="Arial" panose="020B0604020202020204" pitchFamily="34" charset="0"/>
              </a:rPr>
              <a:t>sussex</a:t>
            </a:r>
            <a:r>
              <a:rPr lang="en-CA" sz="1200">
                <a:effectLst/>
                <a:latin typeface="Arial" panose="020B0604020202020204" pitchFamily="34" charset="0"/>
                <a:ea typeface="Times New Roman" panose="02020603050405020304" pitchFamily="18" charset="0"/>
                <a:cs typeface="Arial" panose="020B0604020202020204" pitchFamily="34" charset="0"/>
              </a:rPr>
              <a:t>: John Wiley &amp; Sons; 2021</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GB" sz="1200">
                <a:effectLst/>
                <a:latin typeface="Arial" panose="020B0604020202020204" pitchFamily="34" charset="0"/>
                <a:ea typeface="Times New Roman" panose="02020603050405020304" pitchFamily="18" charset="0"/>
                <a:cs typeface="Arial" panose="020B0604020202020204" pitchFamily="34" charset="0"/>
              </a:rPr>
              <a:t>Ryan J, Patel J, Lucas C, Martin JH. Tobacco smoke and its potential drug interactions. Clinical </a:t>
            </a:r>
            <a:r>
              <a:rPr lang="en-GB" sz="1200" err="1">
                <a:effectLst/>
                <a:latin typeface="Arial" panose="020B0604020202020204" pitchFamily="34" charset="0"/>
                <a:ea typeface="Times New Roman" panose="02020603050405020304" pitchFamily="18" charset="0"/>
                <a:cs typeface="Arial" panose="020B0604020202020204" pitchFamily="34" charset="0"/>
              </a:rPr>
              <a:t>Pharmacologhy</a:t>
            </a:r>
            <a:r>
              <a:rPr lang="en-GB" sz="1200">
                <a:effectLst/>
                <a:latin typeface="Arial" panose="020B0604020202020204" pitchFamily="34" charset="0"/>
                <a:ea typeface="Times New Roman" panose="02020603050405020304" pitchFamily="18" charset="0"/>
                <a:cs typeface="Arial" panose="020B0604020202020204" pitchFamily="34" charset="0"/>
              </a:rPr>
              <a:t> 2019; </a:t>
            </a:r>
            <a:r>
              <a:rPr lang="en-CA" sz="1200" u="sng">
                <a:solidFill>
                  <a:srgbClr val="0563C1"/>
                </a:solidFill>
                <a:effectLst/>
                <a:latin typeface="Arial" panose="020B0604020202020204" pitchFamily="34" charset="0"/>
                <a:ea typeface="Times New Roman" panose="02020603050405020304" pitchFamily="18" charset="0"/>
                <a:cs typeface="Arial" panose="020B0604020202020204" pitchFamily="34" charset="0"/>
                <a:hlinkClick r:id="rId4"/>
              </a:rPr>
              <a:t>https://pharmaceutical-journal.com/article/ld/tobacco-smoking-and-its-potential-drug-interactions</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GB" sz="1200">
                <a:effectLst/>
                <a:latin typeface="Arial" panose="020B0604020202020204" pitchFamily="34" charset="0"/>
                <a:ea typeface="Times New Roman" panose="02020603050405020304" pitchFamily="18" charset="0"/>
                <a:cs typeface="Arial" panose="020B0604020202020204" pitchFamily="34" charset="0"/>
              </a:rPr>
              <a:t>Lucas C, Martin J. Smoking and drug interactions, </a:t>
            </a:r>
            <a:r>
              <a:rPr lang="en-GB" sz="1200" err="1">
                <a:effectLst/>
                <a:latin typeface="Arial" panose="020B0604020202020204" pitchFamily="34" charset="0"/>
                <a:ea typeface="Times New Roman" panose="02020603050405020304" pitchFamily="18" charset="0"/>
                <a:cs typeface="Arial" panose="020B0604020202020204" pitchFamily="34" charset="0"/>
              </a:rPr>
              <a:t>Australain</a:t>
            </a:r>
            <a:r>
              <a:rPr lang="en-GB" sz="1200">
                <a:effectLst/>
                <a:latin typeface="Arial" panose="020B0604020202020204" pitchFamily="34" charset="0"/>
                <a:ea typeface="Times New Roman" panose="02020603050405020304" pitchFamily="18" charset="0"/>
                <a:cs typeface="Arial" panose="020B0604020202020204" pitchFamily="34" charset="0"/>
              </a:rPr>
              <a:t> Prescriber 2013;36:102-104. </a:t>
            </a:r>
            <a:r>
              <a:rPr lang="en-GB" sz="1200" u="sng">
                <a:solidFill>
                  <a:srgbClr val="0563C1"/>
                </a:solidFill>
                <a:effectLst/>
                <a:latin typeface="Arial" panose="020B0604020202020204" pitchFamily="34" charset="0"/>
                <a:ea typeface="Times New Roman" panose="02020603050405020304" pitchFamily="18" charset="0"/>
                <a:cs typeface="Arial" panose="020B0604020202020204" pitchFamily="34" charset="0"/>
                <a:hlinkClick r:id="rId5"/>
              </a:rPr>
              <a:t>https://www.nps.org.au/australian-prescriber/articles/smoking-and-drug-interactions#articl</a:t>
            </a:r>
            <a:r>
              <a:rPr lang="en-GB" sz="1200">
                <a:effectLst/>
                <a:latin typeface="Arial" panose="020B0604020202020204" pitchFamily="34" charset="0"/>
                <a:ea typeface="Times New Roman" panose="02020603050405020304" pitchFamily="18" charset="0"/>
                <a:cs typeface="Arial" panose="020B0604020202020204" pitchFamily="34" charset="0"/>
              </a:rPr>
              <a:t> </a:t>
            </a:r>
          </a:p>
          <a:p>
            <a:endParaRPr lang="en-GB" altLang="en-US" sz="1200" b="1"/>
          </a:p>
        </p:txBody>
      </p:sp>
      <p:sp>
        <p:nvSpPr>
          <p:cNvPr id="4" name="Slide Number Placeholder 3">
            <a:extLst>
              <a:ext uri="{FF2B5EF4-FFF2-40B4-BE49-F238E27FC236}">
                <a16:creationId xmlns:a16="http://schemas.microsoft.com/office/drawing/2014/main" id="{C76E5CD4-D629-6FC6-A425-4404CDE4210E}"/>
              </a:ext>
            </a:extLst>
          </p:cNvPr>
          <p:cNvSpPr>
            <a:spLocks noGrp="1"/>
          </p:cNvSpPr>
          <p:nvPr>
            <p:ph type="sldNum" sz="quarter" idx="5"/>
          </p:nvPr>
        </p:nvSpPr>
        <p:spPr/>
        <p:txBody>
          <a:bodyPr/>
          <a:lstStyle/>
          <a:p>
            <a:pPr>
              <a:defRPr/>
            </a:pPr>
            <a:fld id="{242A2382-4541-B845-B6D5-E8B5A330E247}" type="slidenum">
              <a:rPr lang="en-US" smtClean="0"/>
              <a:pPr>
                <a:defRPr/>
              </a:pPr>
              <a:t>3</a:t>
            </a:fld>
            <a:endParaRPr lang="en-US"/>
          </a:p>
        </p:txBody>
      </p:sp>
    </p:spTree>
    <p:extLst>
      <p:ext uri="{BB962C8B-B14F-4D97-AF65-F5344CB8AC3E}">
        <p14:creationId xmlns:p14="http://schemas.microsoft.com/office/powerpoint/2010/main" val="2405518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B37D0-4BFA-7882-0AAD-34202B0019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D2BCB0-389C-13E9-C100-7D8EF9DC43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1860C8-5DB4-6745-5F21-064236524B25}"/>
              </a:ext>
            </a:extLst>
          </p:cNvPr>
          <p:cNvSpPr>
            <a:spLocks noGrp="1"/>
          </p:cNvSpPr>
          <p:nvPr>
            <p:ph type="body" idx="1"/>
          </p:nvPr>
        </p:nvSpPr>
        <p:spPr/>
        <p:txBody>
          <a:bodyPr>
            <a:normAutofit lnSpcReduction="10000"/>
          </a:bodyPr>
          <a:lstStyle/>
          <a:p>
            <a:r>
              <a:rPr lang="en-CA" sz="1200">
                <a:effectLst/>
                <a:latin typeface="Arial" panose="020B0604020202020204" pitchFamily="34" charset="0"/>
                <a:ea typeface="Times New Roman" panose="02020603050405020304" pitchFamily="18" charset="0"/>
                <a:cs typeface="Arial" panose="020B0604020202020204" pitchFamily="34" charset="0"/>
              </a:rPr>
              <a:t>When someone smokes, the hydrocarbons stimulate the enzymes that metabolise some drugs and makes the enzyme more active. The increased metabolism means the drug is cleared from the body more quickly which may make the drug less effective.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What do you do with the dose when metabolism is increased? We require higher dose of the medication.</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When a patient stops smoking, within about a week the metabolism of some drugs (clozapine, olanzapine, etc.) slows down as they have lost the effect of the tar in the tobacco smoke. This means blood plasma levels may rise – and side effects may increase. Dosage may need to be reduced in the first week by about 25% to assist with managing side effects and reducing risk of toxicity.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This is particularly important for clozapine and olanzapine as high blood plasma levels can lead to seizures (as the risk of seizures increase as plasma levels increase).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There isn’t any research about reducing smoking (as opposed to quitting) so it’s important to monitor closely when patients are cutting down to quit.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endParaRPr lang="en-US"/>
          </a:p>
        </p:txBody>
      </p:sp>
      <p:sp>
        <p:nvSpPr>
          <p:cNvPr id="4" name="Slide Number Placeholder 3">
            <a:extLst>
              <a:ext uri="{FF2B5EF4-FFF2-40B4-BE49-F238E27FC236}">
                <a16:creationId xmlns:a16="http://schemas.microsoft.com/office/drawing/2014/main" id="{DC754290-5E0E-FAB8-36CC-077F1FCFA218}"/>
              </a:ext>
            </a:extLst>
          </p:cNvPr>
          <p:cNvSpPr>
            <a:spLocks noGrp="1"/>
          </p:cNvSpPr>
          <p:nvPr>
            <p:ph type="sldNum" sz="quarter" idx="5"/>
          </p:nvPr>
        </p:nvSpPr>
        <p:spPr/>
        <p:txBody>
          <a:bodyPr/>
          <a:lstStyle/>
          <a:p>
            <a:pPr>
              <a:defRPr/>
            </a:pPr>
            <a:fld id="{242A2382-4541-B845-B6D5-E8B5A330E247}" type="slidenum">
              <a:rPr lang="en-US" smtClean="0"/>
              <a:pPr>
                <a:defRPr/>
              </a:pPr>
              <a:t>4</a:t>
            </a:fld>
            <a:endParaRPr lang="en-US"/>
          </a:p>
        </p:txBody>
      </p:sp>
    </p:spTree>
    <p:extLst>
      <p:ext uri="{BB962C8B-B14F-4D97-AF65-F5344CB8AC3E}">
        <p14:creationId xmlns:p14="http://schemas.microsoft.com/office/powerpoint/2010/main" val="1751234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D19147-A620-9BFD-1042-92129315BC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20FD61-72A7-DAFF-F6FE-178CDC94E3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38AD6E-3897-ED78-552D-0118B068AEA9}"/>
              </a:ext>
            </a:extLst>
          </p:cNvPr>
          <p:cNvSpPr>
            <a:spLocks noGrp="1"/>
          </p:cNvSpPr>
          <p:nvPr>
            <p:ph type="body" idx="1"/>
          </p:nvPr>
        </p:nvSpPr>
        <p:spPr/>
        <p:txBody>
          <a:bodyPr>
            <a:normAutofit/>
          </a:bodyPr>
          <a:lstStyle/>
          <a:p>
            <a:r>
              <a:rPr lang="en-CA" sz="1200">
                <a:effectLst/>
                <a:latin typeface="Arial" panose="020B0604020202020204" pitchFamily="34" charset="0"/>
                <a:ea typeface="Times New Roman" panose="02020603050405020304" pitchFamily="18" charset="0"/>
                <a:cs typeface="Arial" panose="020B0604020202020204" pitchFamily="34" charset="0"/>
              </a:rPr>
              <a:t>The reason clozapine is a particular concern is that when a patient stops smoking, within about a week the metabolism of clozapine in some people can almost double and can lead to serious symptoms and fatalities.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Because of this we must give particular attention to clozapine and getting the dosage right when we support people who are looking to stop smoking.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Times New Roman" panose="02020603050405020304" pitchFamily="18" charset="0"/>
                <a:cs typeface="Arial" panose="020B0604020202020204" pitchFamily="34" charset="0"/>
              </a:rPr>
              <a:t>Signs of toxicity:</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CA" sz="1200">
                <a:effectLst/>
                <a:latin typeface="Arial" panose="020B0604020202020204" pitchFamily="34" charset="0"/>
                <a:ea typeface="Times New Roman" panose="02020603050405020304" pitchFamily="18" charset="0"/>
                <a:cs typeface="Arial" panose="020B0604020202020204" pitchFamily="34" charset="0"/>
              </a:rPr>
              <a:t>Higher blood levels of clozapine can cause sedation, hypotension and increased risk of neurological adverse effects including seizures and fatalities.</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a:effectLst/>
                <a:latin typeface="Arial" panose="020B0604020202020204" pitchFamily="34" charset="0"/>
                <a:ea typeface="Times New Roman" panose="02020603050405020304" pitchFamily="18" charset="0"/>
                <a:cs typeface="Arial" panose="020B0604020202020204" pitchFamily="34" charset="0"/>
              </a:rPr>
              <a:t> </a:t>
            </a:r>
          </a:p>
          <a:p>
            <a:r>
              <a:rPr lang="en-GB" sz="1200" b="1">
                <a:effectLst/>
                <a:latin typeface="Arial" panose="020B0604020202020204" pitchFamily="34" charset="0"/>
                <a:ea typeface="Times New Roman" panose="02020603050405020304" pitchFamily="18" charset="0"/>
                <a:cs typeface="Arial" panose="020B0604020202020204" pitchFamily="34" charset="0"/>
              </a:rPr>
              <a:t>Blood monitoring: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GB" sz="1200">
                <a:effectLst/>
                <a:latin typeface="Arial" panose="020B0604020202020204" pitchFamily="34" charset="0"/>
                <a:ea typeface="Times New Roman" panose="02020603050405020304" pitchFamily="18" charset="0"/>
                <a:cs typeface="Arial" panose="020B0604020202020204" pitchFamily="34" charset="0"/>
              </a:rPr>
              <a:t>Take clozapine plasma trough levels before stopping smoking.</a:t>
            </a:r>
          </a:p>
          <a:p>
            <a:pPr marL="342900" lvl="0" indent="-342900">
              <a:buSzPts val="1400"/>
              <a:buFont typeface="Symbol" panose="05050102010706020507" pitchFamily="18" charset="2"/>
              <a:buChar char=""/>
              <a:tabLst>
                <a:tab pos="457200" algn="l"/>
              </a:tabLst>
            </a:pPr>
            <a:r>
              <a:rPr lang="en-GB" sz="1200">
                <a:effectLst/>
                <a:latin typeface="Arial" panose="020B0604020202020204" pitchFamily="34" charset="0"/>
                <a:ea typeface="Times New Roman" panose="02020603050405020304" pitchFamily="18" charset="0"/>
                <a:cs typeface="Arial" panose="020B0604020202020204" pitchFamily="34" charset="0"/>
              </a:rPr>
              <a:t>Repeat plasma level one week after stopping smoking. If the patient is symptomatic of clozapine side-effects prior to this, a plasma level should be retaken sooner.</a:t>
            </a:r>
          </a:p>
          <a:p>
            <a:pPr marL="342900" lvl="0" indent="-342900">
              <a:buSzPts val="1400"/>
              <a:buFont typeface="Symbol" panose="05050102010706020507" pitchFamily="18" charset="2"/>
              <a:buChar char=""/>
              <a:tabLst>
                <a:tab pos="457200" algn="l"/>
              </a:tabLst>
            </a:pPr>
            <a:r>
              <a:rPr lang="en-GB" sz="1200">
                <a:effectLst/>
                <a:latin typeface="Arial" panose="020B0604020202020204" pitchFamily="34" charset="0"/>
                <a:ea typeface="Times New Roman" panose="02020603050405020304" pitchFamily="18" charset="0"/>
                <a:cs typeface="Arial" panose="020B0604020202020204" pitchFamily="34" charset="0"/>
              </a:rPr>
              <a:t>Blood and clinical monitoring should occur for up to six months. </a:t>
            </a:r>
          </a:p>
        </p:txBody>
      </p:sp>
      <p:sp>
        <p:nvSpPr>
          <p:cNvPr id="4" name="Slide Number Placeholder 3">
            <a:extLst>
              <a:ext uri="{FF2B5EF4-FFF2-40B4-BE49-F238E27FC236}">
                <a16:creationId xmlns:a16="http://schemas.microsoft.com/office/drawing/2014/main" id="{B1F5578A-FA71-E32B-5A7F-AE21A4AE0F64}"/>
              </a:ext>
            </a:extLst>
          </p:cNvPr>
          <p:cNvSpPr>
            <a:spLocks noGrp="1"/>
          </p:cNvSpPr>
          <p:nvPr>
            <p:ph type="sldNum" sz="quarter" idx="5"/>
          </p:nvPr>
        </p:nvSpPr>
        <p:spPr/>
        <p:txBody>
          <a:bodyPr/>
          <a:lstStyle/>
          <a:p>
            <a:pPr>
              <a:defRPr/>
            </a:pPr>
            <a:fld id="{242A2382-4541-B845-B6D5-E8B5A330E247}" type="slidenum">
              <a:rPr lang="en-US" smtClean="0"/>
              <a:pPr>
                <a:defRPr/>
              </a:pPr>
              <a:t>5</a:t>
            </a:fld>
            <a:endParaRPr lang="en-US"/>
          </a:p>
        </p:txBody>
      </p:sp>
    </p:spTree>
    <p:extLst>
      <p:ext uri="{BB962C8B-B14F-4D97-AF65-F5344CB8AC3E}">
        <p14:creationId xmlns:p14="http://schemas.microsoft.com/office/powerpoint/2010/main" val="1619028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5B040-C894-AFCD-4966-44586BC7D7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D3E308-44FE-AEEC-8B86-1FAD931D39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FC4D21-8B1B-6311-BA5B-966D8EAF6660}"/>
              </a:ext>
            </a:extLst>
          </p:cNvPr>
          <p:cNvSpPr>
            <a:spLocks noGrp="1"/>
          </p:cNvSpPr>
          <p:nvPr>
            <p:ph type="body" idx="1"/>
          </p:nvPr>
        </p:nvSpPr>
        <p:spPr/>
        <p:txBody>
          <a:bodyPr>
            <a:normAutofit/>
          </a:bodyPr>
          <a:lstStyle/>
          <a:p>
            <a:r>
              <a:rPr lang="en-GB" sz="1200" b="1">
                <a:effectLst/>
                <a:latin typeface="Arial" panose="020B0604020202020204" pitchFamily="34" charset="0"/>
                <a:ea typeface="Times New Roman" panose="02020603050405020304" pitchFamily="18" charset="0"/>
                <a:cs typeface="Arial" panose="020B0604020202020204" pitchFamily="34" charset="0"/>
              </a:rPr>
              <a:t>Dose reduction: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GB" sz="1200">
                <a:effectLst/>
                <a:latin typeface="Arial" panose="020B0604020202020204" pitchFamily="34" charset="0"/>
                <a:ea typeface="Times New Roman" panose="02020603050405020304" pitchFamily="18" charset="0"/>
                <a:cs typeface="Arial" panose="020B0604020202020204" pitchFamily="34" charset="0"/>
              </a:rPr>
              <a:t>Immediate reduction of clozapine upon smoking cessation (may need to be reduced by 25% of original dose in the first week of quitting).</a:t>
            </a:r>
          </a:p>
          <a:p>
            <a:pPr marL="342900" lvl="0" indent="-342900">
              <a:buSzPts val="1400"/>
              <a:buFont typeface="Symbol" panose="05050102010706020507" pitchFamily="18" charset="2"/>
              <a:buChar char=""/>
              <a:tabLst>
                <a:tab pos="457200" algn="l"/>
              </a:tabLst>
            </a:pPr>
            <a:r>
              <a:rPr lang="en-GB" sz="1200">
                <a:effectLst/>
                <a:latin typeface="Arial" panose="020B0604020202020204" pitchFamily="34" charset="0"/>
                <a:ea typeface="Times New Roman" panose="02020603050405020304" pitchFamily="18" charset="0"/>
                <a:cs typeface="Arial" panose="020B0604020202020204" pitchFamily="34" charset="0"/>
              </a:rPr>
              <a:t>Stepwise reduction of about 10 per cent daily for 4 days. Blood levels will guide individualised dosing. </a:t>
            </a:r>
          </a:p>
          <a:p>
            <a:pPr marL="457200"/>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b="1">
                <a:effectLst/>
                <a:latin typeface="Arial" panose="020B0604020202020204" pitchFamily="34" charset="0"/>
                <a:ea typeface="Times New Roman" panose="02020603050405020304" pitchFamily="18" charset="0"/>
                <a:cs typeface="Arial" panose="020B0604020202020204" pitchFamily="34" charset="0"/>
              </a:rPr>
              <a:t>Should smoking be re-initiated: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GB" sz="1200">
                <a:effectLst/>
                <a:latin typeface="Arial" panose="020B0604020202020204" pitchFamily="34" charset="0"/>
                <a:ea typeface="Times New Roman" panose="02020603050405020304" pitchFamily="18" charset="0"/>
                <a:cs typeface="Arial" panose="020B0604020202020204" pitchFamily="34" charset="0"/>
              </a:rPr>
              <a:t>If the patient returns to smoking a plasma trough level should be retaken and clozapine increased to previous dose over one week and then plasma trough level repeated.</a:t>
            </a: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Times New Roman" panose="02020603050405020304" pitchFamily="18" charset="0"/>
                <a:cs typeface="Arial" panose="020B0604020202020204" pitchFamily="34" charset="0"/>
              </a:rPr>
              <a:t>Clozapine is the one medication that we need to give particular attention to when it comes getting the dose right.</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p>
        </p:txBody>
      </p:sp>
      <p:sp>
        <p:nvSpPr>
          <p:cNvPr id="4" name="Slide Number Placeholder 3">
            <a:extLst>
              <a:ext uri="{FF2B5EF4-FFF2-40B4-BE49-F238E27FC236}">
                <a16:creationId xmlns:a16="http://schemas.microsoft.com/office/drawing/2014/main" id="{93DCC8BA-4BD3-22DD-8C7C-0FC0E71925E0}"/>
              </a:ext>
            </a:extLst>
          </p:cNvPr>
          <p:cNvSpPr>
            <a:spLocks noGrp="1"/>
          </p:cNvSpPr>
          <p:nvPr>
            <p:ph type="sldNum" sz="quarter" idx="5"/>
          </p:nvPr>
        </p:nvSpPr>
        <p:spPr/>
        <p:txBody>
          <a:bodyPr/>
          <a:lstStyle/>
          <a:p>
            <a:pPr>
              <a:defRPr/>
            </a:pPr>
            <a:fld id="{242A2382-4541-B845-B6D5-E8B5A330E247}" type="slidenum">
              <a:rPr lang="en-US" smtClean="0"/>
              <a:pPr>
                <a:defRPr/>
              </a:pPr>
              <a:t>6</a:t>
            </a:fld>
            <a:endParaRPr lang="en-US"/>
          </a:p>
        </p:txBody>
      </p:sp>
    </p:spTree>
    <p:extLst>
      <p:ext uri="{BB962C8B-B14F-4D97-AF65-F5344CB8AC3E}">
        <p14:creationId xmlns:p14="http://schemas.microsoft.com/office/powerpoint/2010/main" val="3910092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5C8B77-C116-C847-BBF7-FAC3ABE062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0AD97D-7704-777F-DB18-6637E0B9E0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B3275-0820-A9CC-9371-BB895C0BBD2B}"/>
              </a:ext>
            </a:extLst>
          </p:cNvPr>
          <p:cNvSpPr>
            <a:spLocks noGrp="1"/>
          </p:cNvSpPr>
          <p:nvPr>
            <p:ph type="body" idx="1"/>
          </p:nvPr>
        </p:nvSpPr>
        <p:spPr/>
        <p:txBody>
          <a:bodyPr>
            <a:normAutofit/>
          </a:bodyPr>
          <a:lstStyle/>
          <a:p>
            <a:pPr marL="342900" lvl="0" indent="-342900">
              <a:buSzPts val="1400"/>
              <a:buFont typeface="Symbol" panose="05050102010706020507" pitchFamily="18" charset="2"/>
              <a:buChar char=""/>
              <a:tabLst>
                <a:tab pos="457200" algn="l"/>
              </a:tabLst>
            </a:pPr>
            <a:r>
              <a:rPr lang="en-CA" sz="1200">
                <a:effectLst/>
                <a:latin typeface="Arial" panose="020B0604020202020204" pitchFamily="34" charset="0"/>
                <a:ea typeface="Times New Roman" panose="02020603050405020304" pitchFamily="18" charset="0"/>
                <a:cs typeface="Arial" panose="020B0604020202020204" pitchFamily="34" charset="0"/>
              </a:rPr>
              <a:t>For the drugs olanzapine and chlorpromazine, there is a risk that drug levels may be affected, but this can be managed clinically.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GB" sz="1200" b="1">
                <a:effectLst/>
                <a:latin typeface="Arial" panose="020B0604020202020204" pitchFamily="34" charset="0"/>
                <a:ea typeface="Times New Roman" panose="02020603050405020304" pitchFamily="18" charset="0"/>
                <a:cs typeface="Arial" panose="020B0604020202020204" pitchFamily="34" charset="0"/>
              </a:rPr>
              <a:t>For olanzapine: </a:t>
            </a:r>
            <a:r>
              <a:rPr lang="en-GB" sz="1200">
                <a:effectLst/>
                <a:latin typeface="Arial" panose="020B0604020202020204" pitchFamily="34" charset="0"/>
                <a:ea typeface="Times New Roman" panose="02020603050405020304" pitchFamily="18" charset="0"/>
                <a:cs typeface="Arial" panose="020B0604020202020204" pitchFamily="34" charset="0"/>
              </a:rPr>
              <a:t>On stopping smoking</a:t>
            </a:r>
            <a:r>
              <a:rPr lang="en-GB" sz="1200" b="1">
                <a:effectLst/>
                <a:latin typeface="Arial" panose="020B0604020202020204" pitchFamily="34" charset="0"/>
                <a:ea typeface="Times New Roman" panose="02020603050405020304" pitchFamily="18" charset="0"/>
                <a:cs typeface="Arial" panose="020B0604020202020204" pitchFamily="34" charset="0"/>
              </a:rPr>
              <a:t> </a:t>
            </a:r>
            <a:r>
              <a:rPr lang="en-GB" sz="1200">
                <a:effectLst/>
                <a:latin typeface="Arial" panose="020B0604020202020204" pitchFamily="34" charset="0"/>
                <a:ea typeface="Times New Roman" panose="02020603050405020304" pitchFamily="18" charset="0"/>
                <a:cs typeface="Arial" panose="020B0604020202020204" pitchFamily="34" charset="0"/>
              </a:rPr>
              <a:t>the dose may need to be reduced by 25%. Be alert for increased adverse effects of olanzapine such as dizziness, sedation and hypotension. If adverse effects occur the further reduce the dose. </a:t>
            </a:r>
            <a:r>
              <a:rPr lang="en-CA" sz="1200">
                <a:effectLst/>
                <a:latin typeface="Arial" panose="020B0604020202020204" pitchFamily="34" charset="0"/>
                <a:ea typeface="Times New Roman" panose="02020603050405020304" pitchFamily="18" charset="0"/>
                <a:cs typeface="Arial" panose="020B0604020202020204" pitchFamily="34" charset="0"/>
              </a:rPr>
              <a:t>If restarting smoking, increase dose to previous smoking dose over 1 week.</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GB" sz="1200" b="1">
                <a:effectLst/>
                <a:latin typeface="Arial" panose="020B0604020202020204" pitchFamily="34" charset="0"/>
                <a:ea typeface="Times New Roman" panose="02020603050405020304" pitchFamily="18" charset="0"/>
                <a:cs typeface="Arial" panose="020B0604020202020204" pitchFamily="34" charset="0"/>
              </a:rPr>
              <a:t>For chlorpromazine</a:t>
            </a:r>
            <a:r>
              <a:rPr lang="en-GB" sz="1200">
                <a:effectLst/>
                <a:latin typeface="Arial" panose="020B0604020202020204" pitchFamily="34" charset="0"/>
                <a:ea typeface="Times New Roman" panose="02020603050405020304" pitchFamily="18" charset="0"/>
                <a:cs typeface="Arial" panose="020B0604020202020204" pitchFamily="34" charset="0"/>
              </a:rPr>
              <a:t>: Monitor for increased adverse effects: dizziness, sedation, nausea. Reduce dose as necessary. </a:t>
            </a:r>
            <a:r>
              <a:rPr lang="en-CA" sz="1200">
                <a:effectLst/>
                <a:latin typeface="Arial" panose="020B0604020202020204" pitchFamily="34" charset="0"/>
                <a:ea typeface="Times New Roman" panose="02020603050405020304" pitchFamily="18" charset="0"/>
                <a:cs typeface="Arial" panose="020B0604020202020204" pitchFamily="34" charset="0"/>
              </a:rPr>
              <a:t>If re-starting smoking, monitor the patient closely and consider restarting the previous smoking dose.</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GB" sz="1200">
                <a:effectLst/>
                <a:latin typeface="Arial" panose="020B0604020202020204" pitchFamily="34" charset="0"/>
                <a:ea typeface="Times New Roman" panose="02020603050405020304" pitchFamily="18" charset="0"/>
                <a:cs typeface="Arial" panose="020B0604020202020204" pitchFamily="34" charset="0"/>
              </a:rPr>
              <a:t>There are also a few physical medications with narrow therapeutic indices that are metabolised by CPY450 enzyme. </a:t>
            </a:r>
            <a:r>
              <a:rPr lang="en-GB" sz="1200" b="1">
                <a:effectLst/>
                <a:latin typeface="Arial" panose="020B0604020202020204" pitchFamily="34" charset="0"/>
                <a:ea typeface="Times New Roman" panose="02020603050405020304" pitchFamily="18" charset="0"/>
                <a:cs typeface="Arial" panose="020B0604020202020204" pitchFamily="34" charset="0"/>
              </a:rPr>
              <a:t>The one worth highlighting is warfarin.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GB" sz="1200" b="1">
                <a:effectLst/>
                <a:latin typeface="Arial" panose="020B0604020202020204" pitchFamily="34" charset="0"/>
                <a:ea typeface="Times New Roman" panose="02020603050405020304" pitchFamily="18" charset="0"/>
                <a:cs typeface="Arial" panose="020B0604020202020204" pitchFamily="34" charset="0"/>
              </a:rPr>
              <a:t>Warfarin </a:t>
            </a:r>
            <a:r>
              <a:rPr lang="en-GB" sz="1200">
                <a:effectLst/>
                <a:latin typeface="Arial" panose="020B0604020202020204" pitchFamily="34" charset="0"/>
                <a:ea typeface="Times New Roman" panose="02020603050405020304" pitchFamily="18" charset="0"/>
                <a:cs typeface="Arial" panose="020B0604020202020204" pitchFamily="34" charset="0"/>
              </a:rPr>
              <a:t>is a blood thinner that is often prescribed following surgery. Warfarin has narrow therapeutic index. Routine INR monitoring should detect any need for dose adjustment. </a:t>
            </a:r>
          </a:p>
          <a:p>
            <a:endParaRPr lang="en-US"/>
          </a:p>
        </p:txBody>
      </p:sp>
      <p:sp>
        <p:nvSpPr>
          <p:cNvPr id="4" name="Slide Number Placeholder 3">
            <a:extLst>
              <a:ext uri="{FF2B5EF4-FFF2-40B4-BE49-F238E27FC236}">
                <a16:creationId xmlns:a16="http://schemas.microsoft.com/office/drawing/2014/main" id="{72FE3B82-574C-618B-91CA-F42C2B7FC25C}"/>
              </a:ext>
            </a:extLst>
          </p:cNvPr>
          <p:cNvSpPr>
            <a:spLocks noGrp="1"/>
          </p:cNvSpPr>
          <p:nvPr>
            <p:ph type="sldNum" sz="quarter" idx="5"/>
          </p:nvPr>
        </p:nvSpPr>
        <p:spPr/>
        <p:txBody>
          <a:bodyPr/>
          <a:lstStyle/>
          <a:p>
            <a:pPr>
              <a:defRPr/>
            </a:pPr>
            <a:fld id="{242A2382-4541-B845-B6D5-E8B5A330E247}" type="slidenum">
              <a:rPr lang="en-US" smtClean="0"/>
              <a:pPr>
                <a:defRPr/>
              </a:pPr>
              <a:t>7</a:t>
            </a:fld>
            <a:endParaRPr lang="en-US"/>
          </a:p>
        </p:txBody>
      </p:sp>
    </p:spTree>
    <p:extLst>
      <p:ext uri="{BB962C8B-B14F-4D97-AF65-F5344CB8AC3E}">
        <p14:creationId xmlns:p14="http://schemas.microsoft.com/office/powerpoint/2010/main" val="1396027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B329A-E80B-E8E1-B875-0957678920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725DDF-DD6C-D348-8A2F-76BEF577C3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312906-71CB-E2D9-CB94-F2A96976FA41}"/>
              </a:ext>
            </a:extLst>
          </p:cNvPr>
          <p:cNvSpPr>
            <a:spLocks noGrp="1"/>
          </p:cNvSpPr>
          <p:nvPr>
            <p:ph type="body" idx="1"/>
          </p:nvPr>
        </p:nvSpPr>
        <p:spPr/>
        <p:txBody>
          <a:bodyPr>
            <a:normAutofit fontScale="55000" lnSpcReduction="20000"/>
          </a:bodyPr>
          <a:lstStyle/>
          <a:p>
            <a:r>
              <a:rPr lang="en-CA" sz="1200">
                <a:effectLst/>
                <a:latin typeface="Arial" panose="020B0604020202020204" pitchFamily="34" charset="0"/>
                <a:ea typeface="Times New Roman" panose="02020603050405020304" pitchFamily="18" charset="0"/>
                <a:cs typeface="Arial" panose="020B0604020202020204" pitchFamily="34" charset="0"/>
              </a:rPr>
              <a:t>There is one more interaction with smoking to be aware of.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Times New Roman" panose="02020603050405020304" pitchFamily="18" charset="0"/>
                <a:cs typeface="Arial" panose="020B0604020202020204" pitchFamily="34" charset="0"/>
              </a:rPr>
              <a:t>Caffeine metabolism</a:t>
            </a:r>
            <a:r>
              <a:rPr lang="en-CA" sz="1200">
                <a:effectLst/>
                <a:latin typeface="Arial" panose="020B0604020202020204" pitchFamily="34" charset="0"/>
                <a:ea typeface="Times New Roman" panose="02020603050405020304" pitchFamily="18" charset="0"/>
                <a:cs typeface="Arial" panose="020B0604020202020204" pitchFamily="34" charset="0"/>
              </a:rPr>
              <a:t> is also altered by smoking. When someone quits smoking their levels of caffeine may be 2-3 times higher.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This generally occurs 4 to 7 days after quitting smoking and can result in the unpleasant side effects of having too much caffeine (see list below).</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Sometimes we can confuse the symptoms caffeinism with withdrawal symptoms.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Michael used the term on edge. We will sometimes hear patients report difficulty concentrating, feeling off, having difficulty sleeping, headache, dizziness. While these can all be common withdrawal symptoms, they can also be the result of or worsened by caffeine intake.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Feeling shaky, restless, increased heart rate are not withdrawal symptoms associated with quitting smoking and so if patients report these to you it should trigger you to ask abut caffeine intake.</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Advising patients to decrease their caffeine intake can be helpful, This is most relevant to those who report a high caffeine intake (more than 2-3 caffeinated beverages a day). This includes intake of coffee and caffeinated teas and drinks. For many patients this may need to be repeated.</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Times New Roman" panose="02020603050405020304" pitchFamily="18" charset="0"/>
                <a:cs typeface="Arial" panose="020B0604020202020204" pitchFamily="34" charset="0"/>
              </a:rPr>
              <a:t>Symptoms of caffeinism include: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Times New Roman" panose="02020603050405020304" pitchFamily="18" charset="0"/>
                <a:cs typeface="Arial" panose="020B0604020202020204" pitchFamily="34" charset="0"/>
              </a:rPr>
              <a:t>Restlessness and shakiness</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Times New Roman" panose="02020603050405020304" pitchFamily="18" charset="0"/>
                <a:cs typeface="Arial" panose="020B0604020202020204" pitchFamily="34" charset="0"/>
              </a:rPr>
              <a:t>Insomnia</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Times New Roman" panose="02020603050405020304" pitchFamily="18" charset="0"/>
                <a:cs typeface="Arial" panose="020B0604020202020204" pitchFamily="34" charset="0"/>
              </a:rPr>
              <a:t>Headaches</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Times New Roman" panose="02020603050405020304" pitchFamily="18" charset="0"/>
                <a:cs typeface="Arial" panose="020B0604020202020204" pitchFamily="34" charset="0"/>
              </a:rPr>
              <a:t>Dizziness</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Times New Roman" panose="02020603050405020304" pitchFamily="18" charset="0"/>
                <a:cs typeface="Arial" panose="020B0604020202020204" pitchFamily="34" charset="0"/>
              </a:rPr>
              <a:t>Fast heart rate</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Times New Roman" panose="02020603050405020304" pitchFamily="18" charset="0"/>
                <a:cs typeface="Arial" panose="020B0604020202020204" pitchFamily="34" charset="0"/>
              </a:rPr>
              <a:t>Dehydration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Times New Roman" panose="02020603050405020304" pitchFamily="18" charset="0"/>
                <a:cs typeface="Arial" panose="020B0604020202020204" pitchFamily="34" charset="0"/>
              </a:rPr>
              <a:t>Anxiety</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US" sz="1200" b="1">
                <a:effectLst/>
                <a:latin typeface="Arial" panose="020B0604020202020204" pitchFamily="34" charset="0"/>
                <a:ea typeface="Times New Roman" panose="02020603050405020304" pitchFamily="18" charset="0"/>
                <a:cs typeface="Arial" panose="020B0604020202020204" pitchFamily="34" charset="0"/>
              </a:rPr>
              <a:t>Source: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r>
              <a:rPr lang="en-US" sz="1200">
                <a:effectLst/>
                <a:latin typeface="Arial" panose="020B0604020202020204" pitchFamily="34" charset="0"/>
                <a:ea typeface="Times New Roman" panose="02020603050405020304" pitchFamily="18" charset="0"/>
                <a:cs typeface="Arial" panose="020B0604020202020204" pitchFamily="34" charset="0"/>
              </a:rPr>
              <a:t>Brown et al. </a:t>
            </a:r>
            <a:r>
              <a:rPr lang="en-CA" sz="1200">
                <a:effectLst/>
                <a:latin typeface="Arial" panose="020B0604020202020204" pitchFamily="34" charset="0"/>
                <a:ea typeface="Times New Roman" panose="02020603050405020304" pitchFamily="18" charset="0"/>
                <a:cs typeface="Arial" panose="020B0604020202020204" pitchFamily="34" charset="0"/>
              </a:rPr>
              <a:t>Changes in rate and pattern of caffeine metabolism after cigarette abstinence. Clinical Pharmacology therapy.1988:43(5);488.</a:t>
            </a:r>
            <a:endParaRPr lang="en-GB" sz="120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a:extLst>
              <a:ext uri="{FF2B5EF4-FFF2-40B4-BE49-F238E27FC236}">
                <a16:creationId xmlns:a16="http://schemas.microsoft.com/office/drawing/2014/main" id="{6DB6026A-B230-9C32-D729-60564F8F2198}"/>
              </a:ext>
            </a:extLst>
          </p:cNvPr>
          <p:cNvSpPr>
            <a:spLocks noGrp="1"/>
          </p:cNvSpPr>
          <p:nvPr>
            <p:ph type="sldNum" sz="quarter" idx="5"/>
          </p:nvPr>
        </p:nvSpPr>
        <p:spPr/>
        <p:txBody>
          <a:bodyPr/>
          <a:lstStyle/>
          <a:p>
            <a:pPr>
              <a:defRPr/>
            </a:pPr>
            <a:fld id="{242A2382-4541-B845-B6D5-E8B5A330E247}" type="slidenum">
              <a:rPr lang="en-US" smtClean="0"/>
              <a:pPr>
                <a:defRPr/>
              </a:pPr>
              <a:t>8</a:t>
            </a:fld>
            <a:endParaRPr lang="en-US"/>
          </a:p>
        </p:txBody>
      </p:sp>
    </p:spTree>
    <p:extLst>
      <p:ext uri="{BB962C8B-B14F-4D97-AF65-F5344CB8AC3E}">
        <p14:creationId xmlns:p14="http://schemas.microsoft.com/office/powerpoint/2010/main" val="2821515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1">
                <a:effectLst/>
                <a:latin typeface="Arial" panose="020B0604020202020204" pitchFamily="34" charset="0"/>
                <a:ea typeface="Times New Roman" panose="02020603050405020304" pitchFamily="18" charset="0"/>
                <a:cs typeface="Arial" panose="020B0604020202020204" pitchFamily="34" charset="0"/>
              </a:rPr>
              <a:t>[Optional Large group debrief]: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endParaRPr lang="en-CA" sz="1200" b="1">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Times New Roman" panose="02020603050405020304" pitchFamily="18" charset="0"/>
                <a:cs typeface="Arial" panose="020B0604020202020204" pitchFamily="34" charset="0"/>
              </a:rPr>
              <a:t>[Invite participants to write in the chat or raise their hand ask questions, make comments, reflections, etc.]</a:t>
            </a:r>
            <a:endParaRPr lang="en-GB" sz="4000">
              <a:effectLst/>
              <a:latin typeface="Arial" panose="020B0604020202020204" pitchFamily="34" charset="0"/>
              <a:ea typeface="Times New Roman" panose="02020603050405020304" pitchFamily="18" charset="0"/>
              <a:cs typeface="Arial" panose="020B0604020202020204" pitchFamily="34" charset="0"/>
            </a:endParaRPr>
          </a:p>
          <a:p>
            <a:endParaRPr lang="en-GB" altLang="en-US" sz="1200" b="1">
              <a:latin typeface="Arial" panose="020B0604020202020204" pitchFamily="34" charset="0"/>
              <a:cs typeface="Arial" panose="020B0604020202020204" pitchFamily="34" charset="0"/>
            </a:endParaRPr>
          </a:p>
          <a:p>
            <a:r>
              <a:rPr lang="en-GB" altLang="en-US" sz="1200" b="1" u="sng">
                <a:latin typeface="Arial" panose="020B0604020202020204" pitchFamily="34" charset="0"/>
                <a:cs typeface="Arial" panose="020B0604020202020204" pitchFamily="34" charset="0"/>
              </a:rPr>
              <a:t>For local delivery: </a:t>
            </a:r>
          </a:p>
          <a:p>
            <a:endParaRPr lang="en-GB" altLang="en-US" sz="1200">
              <a:latin typeface="Arial" panose="020B0604020202020204" pitchFamily="34" charset="0"/>
              <a:cs typeface="Arial" panose="020B0604020202020204" pitchFamily="34" charset="0"/>
            </a:endParaRPr>
          </a:p>
          <a:p>
            <a:r>
              <a:rPr lang="en-GB" altLang="en-US" sz="1200">
                <a:latin typeface="Arial" panose="020B0604020202020204" pitchFamily="34" charset="0"/>
                <a:cs typeface="Arial" panose="020B0604020202020204" pitchFamily="34" charset="0"/>
              </a:rPr>
              <a:t>There is an opportunity her to spend some time reviewing the local protocol for screening for medications interactions and management of medications such as clozapine, so that TDAs have familiarity with protocol and responsible persons as well as any role they may have in screening , monitoring, communicating. </a:t>
            </a:r>
          </a:p>
          <a:p>
            <a:endParaRPr lang="en-GB" altLang="en-US" sz="1200">
              <a:latin typeface="Arial" panose="020B0604020202020204" pitchFamily="34" charset="0"/>
              <a:cs typeface="Arial" panose="020B0604020202020204" pitchFamily="34" charset="0"/>
            </a:endParaRPr>
          </a:p>
          <a:p>
            <a:r>
              <a:rPr lang="en-GB" altLang="en-US" sz="1200" b="1" u="sng">
                <a:latin typeface="Arial" panose="020B0604020202020204" pitchFamily="34" charset="0"/>
                <a:cs typeface="Arial" panose="020B0604020202020204" pitchFamily="34" charset="0"/>
              </a:rPr>
              <a:t>For national delivery: </a:t>
            </a:r>
          </a:p>
          <a:p>
            <a:endParaRPr lang="en-GB" altLang="en-US" sz="1200">
              <a:latin typeface="Arial" panose="020B0604020202020204" pitchFamily="34" charset="0"/>
              <a:cs typeface="Arial" panose="020B0604020202020204" pitchFamily="34" charset="0"/>
            </a:endParaRPr>
          </a:p>
          <a:p>
            <a:r>
              <a:rPr lang="en-GB" altLang="en-US" sz="1200">
                <a:latin typeface="Arial" panose="020B0604020202020204" pitchFamily="34" charset="0"/>
                <a:cs typeface="Arial" panose="020B0604020202020204" pitchFamily="34" charset="0"/>
              </a:rPr>
              <a:t>You will have a local protocol ion place for screening and management of smoking and medication interactions. If you have not already done so it is good to be familiar with the local pathway and who are the responsible persons. </a:t>
            </a:r>
          </a:p>
          <a:p>
            <a:endParaRPr lang="en-GB" altLang="en-US" sz="1200">
              <a:latin typeface="Arial" panose="020B0604020202020204" pitchFamily="34" charset="0"/>
              <a:cs typeface="Arial" panose="020B0604020202020204" pitchFamily="34" charset="0"/>
            </a:endParaRPr>
          </a:p>
          <a:p>
            <a:r>
              <a:rPr lang="en-GB" altLang="en-US" sz="1200">
                <a:latin typeface="Arial" panose="020B0604020202020204" pitchFamily="34" charset="0"/>
                <a:cs typeface="Arial" panose="020B0604020202020204" pitchFamily="34" charset="0"/>
              </a:rPr>
              <a:t>Does anyone want to share with the group, how medication screening and the management with patients using clozapine works in your trust? </a:t>
            </a:r>
          </a:p>
          <a:p>
            <a:endParaRPr lang="en-GB" altLang="en-US"/>
          </a:p>
          <a:p>
            <a:endParaRPr lang="en-GB" altLang="en-US" i="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9</a:t>
            </a:fld>
            <a:endParaRPr lang="en-US"/>
          </a:p>
        </p:txBody>
      </p:sp>
    </p:spTree>
    <p:extLst>
      <p:ext uri="{BB962C8B-B14F-4D97-AF65-F5344CB8AC3E}">
        <p14:creationId xmlns:p14="http://schemas.microsoft.com/office/powerpoint/2010/main" val="40462422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a:t>NHSE Inpatient Training – Needs assessment and scoping</a:t>
            </a:r>
            <a:endParaRPr lang="en-US"/>
          </a:p>
        </p:txBody>
      </p:sp>
    </p:spTree>
    <p:extLst>
      <p:ext uri="{BB962C8B-B14F-4D97-AF65-F5344CB8AC3E}">
        <p14:creationId xmlns:p14="http://schemas.microsoft.com/office/powerpoint/2010/main" val="600603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a:p>
        </p:txBody>
      </p:sp>
    </p:spTree>
    <p:extLst>
      <p:ext uri="{BB962C8B-B14F-4D97-AF65-F5344CB8AC3E}">
        <p14:creationId xmlns:p14="http://schemas.microsoft.com/office/powerpoint/2010/main" val="1800626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33087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3073833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4130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2563551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064504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extLst>
      <p:ext uri="{BB962C8B-B14F-4D97-AF65-F5344CB8AC3E}">
        <p14:creationId xmlns:p14="http://schemas.microsoft.com/office/powerpoint/2010/main" val="3452306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 bg1="lt1" tx1="dk1" bg2="lt2" tx2="dk2" accent1="accent1" accent2="accent2" accent3="accent3" accent4="accent4" accent5="accent5" accent6="accent6" hlink="hlink" folHlink="folHlink"/>
  <p:sldLayoutIdLst>
    <p:sldLayoutId id="2147483662" r:id="rId1"/>
    <p:sldLayoutId id="2147483650" r:id="rId2"/>
    <p:sldLayoutId id="2147483658" r:id="rId3"/>
    <p:sldLayoutId id="2147483652" r:id="rId4"/>
    <p:sldLayoutId id="2147483671" r:id="rId5"/>
    <p:sldLayoutId id="2147483657" r:id="rId6"/>
    <p:sldLayoutId id="2147483656" r:id="rId7"/>
    <p:sldLayoutId id="2147483665" r:id="rId8"/>
    <p:sldLayoutId id="2147483659" r:id="rId9"/>
    <p:sldLayoutId id="2147483670" r:id="rId10"/>
    <p:sldLayoutId id="2147483672" r:id="rId11"/>
    <p:sldLayoutId id="2147483673" r:id="rId12"/>
    <p:sldLayoutId id="2147483674" r:id="rId13"/>
    <p:sldLayoutId id="2147483684" r:id="rId14"/>
    <p:sldLayoutId id="2147483688" r:id="rId15"/>
    <p:sldLayoutId id="2147483697" r:id="rId16"/>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816208256"/>
      </p:ext>
    </p:extLst>
  </p:cSld>
  <p:clrMap bg1="lt1" tx1="dk1" bg2="lt2" tx2="dk2" accent1="accent1" accent2="accent2" accent3="accent3" accent4="accent4" accent5="accent5" accent6="accent6" hlink="hlink" folHlink="folHlink"/>
  <p:sldLayoutIdLst>
    <p:sldLayoutId id="2147483699"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4260529852"/>
      </p:ext>
    </p:extLst>
  </p:cSld>
  <p:clrMap bg1="lt1" tx1="dk1" bg2="lt2" tx2="dk2" accent1="accent1" accent2="accent2" accent3="accent3" accent4="accent4" accent5="accent5" accent6="accent6" hlink="hlink" folHlink="folHlink"/>
  <p:sldLayoutIdLst>
    <p:sldLayoutId id="2147483701"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67DA6E-5B27-C5A6-D690-3B86673F4F00}"/>
            </a:ext>
          </a:extLst>
        </p:cNvPr>
        <p:cNvGrpSpPr/>
        <p:nvPr/>
      </p:nvGrpSpPr>
      <p:grpSpPr>
        <a:xfrm>
          <a:off x="0" y="0"/>
          <a:ext cx="0" cy="0"/>
          <a:chOff x="0" y="0"/>
          <a:chExt cx="0" cy="0"/>
        </a:xfrm>
      </p:grpSpPr>
      <p:sp>
        <p:nvSpPr>
          <p:cNvPr id="2" name="Subtitle 1">
            <a:extLst>
              <a:ext uri="{FF2B5EF4-FFF2-40B4-BE49-F238E27FC236}">
                <a16:creationId xmlns:a16="http://schemas.microsoft.com/office/drawing/2014/main" id="{6FA5FD5D-F6A2-21C8-6B2F-607C8E83B5A6}"/>
              </a:ext>
            </a:extLst>
          </p:cNvPr>
          <p:cNvSpPr>
            <a:spLocks noGrp="1"/>
          </p:cNvSpPr>
          <p:nvPr>
            <p:ph type="subTitle" idx="1"/>
          </p:nvPr>
        </p:nvSpPr>
        <p:spPr/>
        <p:txBody>
          <a:bodyPr/>
          <a:lstStyle/>
          <a:p>
            <a:r>
              <a:rPr lang="en-US" sz="3200"/>
              <a:t>Smoking and medication interactions</a:t>
            </a:r>
            <a:endParaRPr lang="en-US" sz="3200" b="0"/>
          </a:p>
        </p:txBody>
      </p:sp>
    </p:spTree>
    <p:extLst>
      <p:ext uri="{BB962C8B-B14F-4D97-AF65-F5344CB8AC3E}">
        <p14:creationId xmlns:p14="http://schemas.microsoft.com/office/powerpoint/2010/main" val="3101519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661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1FCDA-0B44-35E6-F4FD-B7F023FC1D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00E269-7C41-8D14-743E-EBEEC8DA1327}"/>
              </a:ext>
            </a:extLst>
          </p:cNvPr>
          <p:cNvSpPr>
            <a:spLocks noGrp="1"/>
          </p:cNvSpPr>
          <p:nvPr>
            <p:ph type="title"/>
          </p:nvPr>
        </p:nvSpPr>
        <p:spPr/>
        <p:txBody>
          <a:bodyPr/>
          <a:lstStyle/>
          <a:p>
            <a:r>
              <a:rPr lang="en-US"/>
              <a:t>Stopping smoking and medication</a:t>
            </a:r>
          </a:p>
        </p:txBody>
      </p:sp>
      <p:sp>
        <p:nvSpPr>
          <p:cNvPr id="3" name="Text Placeholder 2">
            <a:extLst>
              <a:ext uri="{FF2B5EF4-FFF2-40B4-BE49-F238E27FC236}">
                <a16:creationId xmlns:a16="http://schemas.microsoft.com/office/drawing/2014/main" id="{31E194C5-0EDD-D7BF-1047-5F0A4E1FB200}"/>
              </a:ext>
            </a:extLst>
          </p:cNvPr>
          <p:cNvSpPr>
            <a:spLocks noGrp="1"/>
          </p:cNvSpPr>
          <p:nvPr>
            <p:ph type="body" idx="12"/>
          </p:nvPr>
        </p:nvSpPr>
        <p:spPr>
          <a:xfrm>
            <a:off x="593184" y="1721224"/>
            <a:ext cx="7962900" cy="4419600"/>
          </a:xfrm>
        </p:spPr>
        <p:txBody>
          <a:bodyPr/>
          <a:lstStyle/>
          <a:p>
            <a:pPr>
              <a:lnSpc>
                <a:spcPts val="2500"/>
              </a:lnSpc>
              <a:spcBef>
                <a:spcPts val="800"/>
              </a:spcBef>
              <a:spcAft>
                <a:spcPts val="800"/>
              </a:spcAft>
            </a:pPr>
            <a:r>
              <a:rPr lang="en-US"/>
              <a:t>It may be necessary to </a:t>
            </a:r>
            <a:r>
              <a:rPr lang="en-US" b="1">
                <a:solidFill>
                  <a:srgbClr val="0072CF"/>
                </a:solidFill>
              </a:rPr>
              <a:t>adjust dosages of some medications </a:t>
            </a:r>
            <a:br>
              <a:rPr lang="en-US" b="1">
                <a:solidFill>
                  <a:srgbClr val="0072CF"/>
                </a:solidFill>
              </a:rPr>
            </a:br>
            <a:r>
              <a:rPr lang="en-US" b="1">
                <a:solidFill>
                  <a:srgbClr val="0072CF"/>
                </a:solidFill>
              </a:rPr>
              <a:t>when people quit</a:t>
            </a:r>
          </a:p>
          <a:p>
            <a:pPr>
              <a:lnSpc>
                <a:spcPts val="2500"/>
              </a:lnSpc>
              <a:spcBef>
                <a:spcPts val="1500"/>
              </a:spcBef>
              <a:spcAft>
                <a:spcPts val="1500"/>
              </a:spcAft>
            </a:pPr>
            <a:r>
              <a:rPr lang="en-US" b="1">
                <a:solidFill>
                  <a:srgbClr val="0072CF"/>
                </a:solidFill>
              </a:rPr>
              <a:t>Dosage</a:t>
            </a:r>
            <a:r>
              <a:rPr lang="en-US"/>
              <a:t> may need to be </a:t>
            </a:r>
            <a:r>
              <a:rPr lang="en-US" b="1">
                <a:solidFill>
                  <a:srgbClr val="0072CF"/>
                </a:solidFill>
              </a:rPr>
              <a:t>adjusted by the prescriber</a:t>
            </a:r>
            <a:r>
              <a:rPr lang="en-US">
                <a:solidFill>
                  <a:srgbClr val="0072CF"/>
                </a:solidFill>
              </a:rPr>
              <a:t> </a:t>
            </a:r>
            <a:r>
              <a:rPr lang="en-US"/>
              <a:t>when a patient  stops smoking and then again if the patient relapses</a:t>
            </a:r>
          </a:p>
          <a:p>
            <a:pPr marL="0" indent="0">
              <a:lnSpc>
                <a:spcPts val="2500"/>
              </a:lnSpc>
              <a:spcBef>
                <a:spcPts val="800"/>
              </a:spcBef>
              <a:spcAft>
                <a:spcPts val="800"/>
              </a:spcAft>
              <a:buNone/>
            </a:pPr>
            <a:r>
              <a:rPr lang="en-US" b="1"/>
              <a:t>Medical history and current medication use should be asked about at the first session and </a:t>
            </a:r>
            <a:r>
              <a:rPr lang="en-US" b="1">
                <a:solidFill>
                  <a:srgbClr val="0072CF"/>
                </a:solidFill>
              </a:rPr>
              <a:t>pathways in place for notifying prescribers.</a:t>
            </a:r>
            <a:endParaRPr lang="en-US" sz="2400" b="1">
              <a:solidFill>
                <a:srgbClr val="0072CF"/>
              </a:solidFill>
            </a:endParaRPr>
          </a:p>
          <a:p>
            <a:pPr marL="0" indent="0" algn="ctr">
              <a:lnSpc>
                <a:spcPts val="2500"/>
              </a:lnSpc>
              <a:spcBef>
                <a:spcPts val="800"/>
              </a:spcBef>
              <a:spcAft>
                <a:spcPts val="800"/>
              </a:spcAft>
              <a:buNone/>
            </a:pPr>
            <a:endParaRPr lang="en-US" sz="2400" b="1">
              <a:solidFill>
                <a:schemeClr val="accent1"/>
              </a:solidFill>
            </a:endParaRPr>
          </a:p>
        </p:txBody>
      </p:sp>
      <p:sp>
        <p:nvSpPr>
          <p:cNvPr id="5" name="Footer Placeholder 3">
            <a:extLst>
              <a:ext uri="{FF2B5EF4-FFF2-40B4-BE49-F238E27FC236}">
                <a16:creationId xmlns:a16="http://schemas.microsoft.com/office/drawing/2014/main" id="{2B98D1F7-1CDE-958A-0ED9-8DC7F9AE5B12}"/>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94268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A01C5C-804C-0E46-86B1-B0F5FC2E7F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C1299A-66B2-B7C5-9FF2-F24E4B26E9B3}"/>
              </a:ext>
            </a:extLst>
          </p:cNvPr>
          <p:cNvSpPr>
            <a:spLocks noGrp="1"/>
          </p:cNvSpPr>
          <p:nvPr>
            <p:ph type="title"/>
          </p:nvPr>
        </p:nvSpPr>
        <p:spPr/>
        <p:txBody>
          <a:bodyPr/>
          <a:lstStyle/>
          <a:p>
            <a:r>
              <a:rPr lang="en-US"/>
              <a:t>Smoking and medication interactions</a:t>
            </a:r>
          </a:p>
        </p:txBody>
      </p:sp>
      <p:sp>
        <p:nvSpPr>
          <p:cNvPr id="6" name="Text Placeholder 2">
            <a:extLst>
              <a:ext uri="{FF2B5EF4-FFF2-40B4-BE49-F238E27FC236}">
                <a16:creationId xmlns:a16="http://schemas.microsoft.com/office/drawing/2014/main" id="{ABBF9B3F-9EB7-C3AD-BFAD-0BEA0D05A9C2}"/>
              </a:ext>
            </a:extLst>
          </p:cNvPr>
          <p:cNvSpPr txBox="1">
            <a:spLocks/>
          </p:cNvSpPr>
          <p:nvPr/>
        </p:nvSpPr>
        <p:spPr bwMode="auto">
          <a:xfrm>
            <a:off x="461772" y="1513992"/>
            <a:ext cx="4748585" cy="35027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a:solidFill>
                  <a:srgbClr val="0072CF"/>
                </a:solidFill>
                <a:latin typeface="Arial" panose="020B0604020202020204" pitchFamily="34" charset="0"/>
                <a:cs typeface="Arial" panose="020B0604020202020204" pitchFamily="34" charset="0"/>
              </a:rPr>
              <a:t>Mental health drugs:</a:t>
            </a:r>
          </a:p>
          <a:p>
            <a:pPr marL="285750" indent="-285750">
              <a:spcAft>
                <a:spcPts val="0"/>
              </a:spcAft>
              <a:buClr>
                <a:schemeClr val="accent3"/>
              </a:buClr>
            </a:pPr>
            <a:r>
              <a:rPr lang="en-US">
                <a:latin typeface="Arial" panose="020B0604020202020204" pitchFamily="34" charset="0"/>
                <a:cs typeface="Arial" panose="020B0604020202020204" pitchFamily="34" charset="0"/>
              </a:rPr>
              <a:t>Some antidepressants</a:t>
            </a:r>
          </a:p>
          <a:p>
            <a:pPr marL="644400" indent="-285750">
              <a:spcAft>
                <a:spcPts val="0"/>
              </a:spcAft>
              <a:buClr>
                <a:schemeClr val="tx1">
                  <a:lumMod val="50000"/>
                </a:schemeClr>
              </a:buClr>
              <a:buFont typeface="Arial" panose="020B0604020202020204" pitchFamily="34" charset="0"/>
              <a:buChar char="‒"/>
            </a:pPr>
            <a:r>
              <a:rPr lang="en-US" sz="1600" b="1">
                <a:latin typeface="Arial" panose="020B0604020202020204" pitchFamily="34" charset="0"/>
                <a:cs typeface="Arial" panose="020B0604020202020204" pitchFamily="34" charset="0"/>
              </a:rPr>
              <a:t>Amitriptyline </a:t>
            </a:r>
            <a:r>
              <a:rPr lang="en-GB" sz="1600">
                <a:latin typeface="Arial" panose="020B0604020202020204" pitchFamily="34" charset="0"/>
                <a:cs typeface="Arial" panose="020B0604020202020204" pitchFamily="34" charset="0"/>
              </a:rPr>
              <a:t>(</a:t>
            </a:r>
            <a:r>
              <a:rPr lang="en-US" sz="1600">
                <a:latin typeface="Arial" panose="020B0604020202020204" pitchFamily="34" charset="0"/>
                <a:cs typeface="Arial" panose="020B0604020202020204" pitchFamily="34" charset="0"/>
              </a:rPr>
              <a:t>Elavil)</a:t>
            </a:r>
            <a:endParaRPr lang="en-US" sz="1600" b="1">
              <a:latin typeface="Arial" panose="020B0604020202020204" pitchFamily="34" charset="0"/>
              <a:cs typeface="Arial" panose="020B0604020202020204" pitchFamily="34" charset="0"/>
            </a:endParaRPr>
          </a:p>
          <a:p>
            <a:pPr marL="644400" indent="-285750">
              <a:spcAft>
                <a:spcPts val="0"/>
              </a:spcAft>
              <a:buClr>
                <a:schemeClr val="tx1">
                  <a:lumMod val="50000"/>
                </a:schemeClr>
              </a:buClr>
              <a:buFont typeface="Arial" panose="020B0604020202020204" pitchFamily="34" charset="0"/>
              <a:buChar char="‒"/>
            </a:pPr>
            <a:r>
              <a:rPr lang="en-US" sz="1600" b="1">
                <a:latin typeface="Arial" panose="020B0604020202020204" pitchFamily="34" charset="0"/>
                <a:cs typeface="Arial" panose="020B0604020202020204" pitchFamily="34" charset="0"/>
              </a:rPr>
              <a:t>Clomipramine (</a:t>
            </a:r>
            <a:r>
              <a:rPr lang="en-US" sz="1600">
                <a:latin typeface="Arial" panose="020B0604020202020204" pitchFamily="34" charset="0"/>
                <a:cs typeface="Arial" panose="020B0604020202020204" pitchFamily="34" charset="0"/>
              </a:rPr>
              <a:t>Anafranil)</a:t>
            </a:r>
          </a:p>
          <a:p>
            <a:pPr marL="644400" indent="-285750">
              <a:spcAft>
                <a:spcPts val="0"/>
              </a:spcAft>
              <a:buClr>
                <a:schemeClr val="tx1">
                  <a:lumMod val="50000"/>
                </a:schemeClr>
              </a:buClr>
              <a:buFont typeface="Arial" panose="020B0604020202020204" pitchFamily="34" charset="0"/>
              <a:buChar char="‒"/>
            </a:pPr>
            <a:r>
              <a:rPr lang="en-CA" sz="1600" b="1">
                <a:effectLst/>
                <a:latin typeface="Arial" panose="020B0604020202020204" pitchFamily="34" charset="0"/>
                <a:cs typeface="Arial" panose="020B0604020202020204" pitchFamily="34" charset="0"/>
              </a:rPr>
              <a:t>Diazepam </a:t>
            </a:r>
            <a:r>
              <a:rPr lang="en-US" sz="1600">
                <a:latin typeface="Arial" panose="020B0604020202020204" pitchFamily="34" charset="0"/>
                <a:cs typeface="Arial" panose="020B0604020202020204" pitchFamily="34" charset="0"/>
              </a:rPr>
              <a:t>(Valium)</a:t>
            </a:r>
            <a:endParaRPr lang="en-CA" sz="1600">
              <a:latin typeface="Arial" panose="020B0604020202020204" pitchFamily="34" charset="0"/>
              <a:cs typeface="Arial" panose="020B0604020202020204" pitchFamily="34" charset="0"/>
            </a:endParaRPr>
          </a:p>
          <a:p>
            <a:pPr marL="644400" indent="-285750">
              <a:spcAft>
                <a:spcPts val="0"/>
              </a:spcAft>
              <a:buClr>
                <a:schemeClr val="tx1">
                  <a:lumMod val="50000"/>
                </a:schemeClr>
              </a:buClr>
              <a:buFont typeface="Arial" panose="020B0604020202020204" pitchFamily="34" charset="0"/>
              <a:buChar char="‒"/>
            </a:pPr>
            <a:r>
              <a:rPr lang="en-CA" sz="1600" b="1">
                <a:effectLst/>
                <a:latin typeface="Arial" panose="020B0604020202020204" pitchFamily="34" charset="0"/>
                <a:cs typeface="Arial" panose="020B0604020202020204" pitchFamily="34" charset="0"/>
              </a:rPr>
              <a:t>Tricyclic antidepressants</a:t>
            </a:r>
            <a:endParaRPr lang="en-US" sz="1600" b="1">
              <a:latin typeface="Arial" panose="020B0604020202020204" pitchFamily="34" charset="0"/>
              <a:cs typeface="Arial" panose="020B0604020202020204" pitchFamily="34" charset="0"/>
            </a:endParaRPr>
          </a:p>
          <a:p>
            <a:pPr marL="285750" indent="-285750">
              <a:spcAft>
                <a:spcPts val="0"/>
              </a:spcAft>
              <a:buClr>
                <a:schemeClr val="accent3"/>
              </a:buClr>
            </a:pPr>
            <a:r>
              <a:rPr lang="en-US">
                <a:latin typeface="Arial" panose="020B0604020202020204" pitchFamily="34" charset="0"/>
                <a:cs typeface="Arial" panose="020B0604020202020204" pitchFamily="34" charset="0"/>
              </a:rPr>
              <a:t>Some antipsychotics</a:t>
            </a:r>
          </a:p>
          <a:p>
            <a:pPr marL="644400" indent="-285750">
              <a:spcAft>
                <a:spcPts val="0"/>
              </a:spcAft>
              <a:buClr>
                <a:schemeClr val="tx1">
                  <a:lumMod val="50000"/>
                </a:schemeClr>
              </a:buClr>
              <a:buFont typeface="Arial" panose="020B0604020202020204" pitchFamily="34" charset="0"/>
              <a:buChar char="‒"/>
            </a:pPr>
            <a:r>
              <a:rPr lang="en-US" sz="1600" b="1">
                <a:solidFill>
                  <a:srgbClr val="0072CF"/>
                </a:solidFill>
                <a:latin typeface="Arial" panose="020B0604020202020204" pitchFamily="34" charset="0"/>
                <a:cs typeface="Arial" panose="020B0604020202020204" pitchFamily="34" charset="0"/>
              </a:rPr>
              <a:t>Clozapine</a:t>
            </a:r>
            <a:r>
              <a:rPr lang="en-US" sz="1600" b="1">
                <a:latin typeface="Arial" panose="020B0604020202020204" pitchFamily="34" charset="0"/>
                <a:cs typeface="Arial" panose="020B0604020202020204" pitchFamily="34" charset="0"/>
              </a:rPr>
              <a:t> </a:t>
            </a:r>
            <a:r>
              <a:rPr lang="en-GB" sz="1600">
                <a:latin typeface="Arial" panose="020B0604020202020204" pitchFamily="34" charset="0"/>
                <a:cs typeface="Arial" panose="020B0604020202020204" pitchFamily="34" charset="0"/>
              </a:rPr>
              <a:t>(</a:t>
            </a:r>
            <a:r>
              <a:rPr lang="en-US" sz="1600">
                <a:latin typeface="Arial" panose="020B0604020202020204" pitchFamily="34" charset="0"/>
                <a:cs typeface="Arial" panose="020B0604020202020204" pitchFamily="34" charset="0"/>
              </a:rPr>
              <a:t>Clozaril, </a:t>
            </a:r>
            <a:r>
              <a:rPr lang="en-US" sz="1600" err="1">
                <a:latin typeface="Arial" panose="020B0604020202020204" pitchFamily="34" charset="0"/>
                <a:cs typeface="Arial" panose="020B0604020202020204" pitchFamily="34" charset="0"/>
              </a:rPr>
              <a:t>Denzapine</a:t>
            </a:r>
            <a:r>
              <a:rPr lang="en-US" sz="1600">
                <a:latin typeface="Arial" panose="020B0604020202020204" pitchFamily="34" charset="0"/>
                <a:cs typeface="Arial" panose="020B0604020202020204" pitchFamily="34" charset="0"/>
              </a:rPr>
              <a:t>, </a:t>
            </a:r>
            <a:r>
              <a:rPr lang="en-US" sz="1600" err="1">
                <a:latin typeface="Arial" panose="020B0604020202020204" pitchFamily="34" charset="0"/>
                <a:cs typeface="Arial" panose="020B0604020202020204" pitchFamily="34" charset="0"/>
              </a:rPr>
              <a:t>Zaponex</a:t>
            </a:r>
            <a:r>
              <a:rPr lang="en-GB" sz="1600">
                <a:latin typeface="Arial" panose="020B0604020202020204" pitchFamily="34" charset="0"/>
                <a:cs typeface="Arial" panose="020B0604020202020204" pitchFamily="34" charset="0"/>
              </a:rPr>
              <a:t>)</a:t>
            </a:r>
            <a:endParaRPr lang="en-US" sz="1600" b="1">
              <a:latin typeface="Arial" panose="020B0604020202020204" pitchFamily="34" charset="0"/>
              <a:cs typeface="Arial" panose="020B0604020202020204" pitchFamily="34" charset="0"/>
            </a:endParaRPr>
          </a:p>
          <a:p>
            <a:pPr marL="644400" indent="-285750">
              <a:spcAft>
                <a:spcPts val="0"/>
              </a:spcAft>
              <a:buClr>
                <a:schemeClr val="tx1">
                  <a:lumMod val="50000"/>
                </a:schemeClr>
              </a:buClr>
              <a:buFont typeface="Arial" panose="020B0604020202020204" pitchFamily="34" charset="0"/>
              <a:buChar char="‒"/>
            </a:pPr>
            <a:r>
              <a:rPr lang="en-US" sz="1600" b="1">
                <a:latin typeface="Arial" panose="020B0604020202020204" pitchFamily="34" charset="0"/>
                <a:cs typeface="Arial" panose="020B0604020202020204" pitchFamily="34" charset="0"/>
              </a:rPr>
              <a:t>Olanzapine </a:t>
            </a:r>
            <a:r>
              <a:rPr lang="en-GB" sz="1600">
                <a:latin typeface="Arial" panose="020B0604020202020204" pitchFamily="34" charset="0"/>
                <a:cs typeface="Arial" panose="020B0604020202020204" pitchFamily="34" charset="0"/>
              </a:rPr>
              <a:t>(</a:t>
            </a:r>
            <a:r>
              <a:rPr lang="en-US" sz="1600">
                <a:latin typeface="Arial" panose="020B0604020202020204" pitchFamily="34" charset="0"/>
                <a:cs typeface="Arial" panose="020B0604020202020204" pitchFamily="34" charset="0"/>
              </a:rPr>
              <a:t>Zyprexa)</a:t>
            </a:r>
            <a:endParaRPr lang="en-US" sz="1600" b="1">
              <a:latin typeface="Arial" panose="020B0604020202020204" pitchFamily="34" charset="0"/>
              <a:cs typeface="Arial" panose="020B0604020202020204" pitchFamily="34" charset="0"/>
            </a:endParaRPr>
          </a:p>
          <a:p>
            <a:pPr marL="644400" indent="-285750">
              <a:spcAft>
                <a:spcPts val="0"/>
              </a:spcAft>
              <a:buClr>
                <a:schemeClr val="tx1">
                  <a:lumMod val="50000"/>
                </a:schemeClr>
              </a:buClr>
              <a:buFont typeface="Arial" panose="020B0604020202020204" pitchFamily="34" charset="0"/>
              <a:buChar char="‒"/>
            </a:pPr>
            <a:r>
              <a:rPr lang="en-US" sz="1600">
                <a:latin typeface="Arial" panose="020B0604020202020204" pitchFamily="34" charset="0"/>
                <a:cs typeface="Arial" panose="020B0604020202020204" pitchFamily="34" charset="0"/>
              </a:rPr>
              <a:t>Chlorpromazine (</a:t>
            </a:r>
            <a:r>
              <a:rPr lang="el-GR" sz="1600">
                <a:latin typeface="Arial" panose="020B0604020202020204" pitchFamily="34" charset="0"/>
                <a:cs typeface="Arial" panose="020B0604020202020204" pitchFamily="34" charset="0"/>
              </a:rPr>
              <a:t>Τ</a:t>
            </a:r>
            <a:r>
              <a:rPr lang="en-CA" sz="1600" err="1">
                <a:latin typeface="Arial" panose="020B0604020202020204" pitchFamily="34" charset="0"/>
                <a:cs typeface="Arial" panose="020B0604020202020204" pitchFamily="34" charset="0"/>
              </a:rPr>
              <a:t>horazine</a:t>
            </a:r>
            <a:r>
              <a:rPr lang="en-CA" sz="1600">
                <a:latin typeface="Arial" panose="020B0604020202020204" pitchFamily="34" charset="0"/>
                <a:cs typeface="Arial" panose="020B0604020202020204" pitchFamily="34" charset="0"/>
              </a:rPr>
              <a:t>, Largactil)</a:t>
            </a:r>
            <a:endParaRPr lang="en-US" sz="600">
              <a:latin typeface="Arial" panose="020B0604020202020204" pitchFamily="34" charset="0"/>
              <a:cs typeface="Arial" panose="020B0604020202020204" pitchFamily="34" charset="0"/>
            </a:endParaRPr>
          </a:p>
        </p:txBody>
      </p:sp>
      <p:sp>
        <p:nvSpPr>
          <p:cNvPr id="7" name="Text Placeholder 2">
            <a:extLst>
              <a:ext uri="{FF2B5EF4-FFF2-40B4-BE49-F238E27FC236}">
                <a16:creationId xmlns:a16="http://schemas.microsoft.com/office/drawing/2014/main" id="{695126C4-FC6A-89B5-41DA-49656023A8A3}"/>
              </a:ext>
            </a:extLst>
          </p:cNvPr>
          <p:cNvSpPr txBox="1">
            <a:spLocks/>
          </p:cNvSpPr>
          <p:nvPr/>
        </p:nvSpPr>
        <p:spPr bwMode="auto">
          <a:xfrm>
            <a:off x="5154269" y="1595803"/>
            <a:ext cx="3804712" cy="36663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870"/>
              </a:lnSpc>
              <a:buNone/>
            </a:pPr>
            <a:r>
              <a:rPr lang="en-US" b="1">
                <a:solidFill>
                  <a:srgbClr val="0072CF"/>
                </a:solidFill>
                <a:latin typeface="Arial" panose="020B0604020202020204" pitchFamily="34" charset="0"/>
                <a:cs typeface="Arial" panose="020B0604020202020204" pitchFamily="34" charset="0"/>
              </a:rPr>
              <a:t>Physical health drugs: </a:t>
            </a:r>
          </a:p>
          <a:p>
            <a:pPr marL="285750" indent="-285750">
              <a:lnSpc>
                <a:spcPts val="2870"/>
              </a:lnSpc>
              <a:buClr>
                <a:schemeClr val="accent3"/>
              </a:buClr>
            </a:pPr>
            <a:r>
              <a:rPr lang="en-US" sz="1600" b="1">
                <a:latin typeface="+mn-lt"/>
                <a:cs typeface="Arial" panose="020B0604020202020204" pitchFamily="34" charset="0"/>
              </a:rPr>
              <a:t>Theophylline</a:t>
            </a:r>
          </a:p>
          <a:p>
            <a:pPr marL="285750" indent="-285750">
              <a:lnSpc>
                <a:spcPts val="2870"/>
              </a:lnSpc>
              <a:buClr>
                <a:schemeClr val="accent3"/>
              </a:buClr>
            </a:pPr>
            <a:r>
              <a:rPr lang="en-US" sz="1600" b="1">
                <a:latin typeface="+mn-lt"/>
                <a:cs typeface="Arial" panose="020B0604020202020204" pitchFamily="34" charset="0"/>
              </a:rPr>
              <a:t>Erlotinib </a:t>
            </a:r>
            <a:r>
              <a:rPr lang="en-US" sz="1600">
                <a:latin typeface="+mn-lt"/>
                <a:cs typeface="Arial" panose="020B0604020202020204" pitchFamily="34" charset="0"/>
              </a:rPr>
              <a:t>(</a:t>
            </a:r>
            <a:r>
              <a:rPr lang="en-US" sz="1600" err="1">
                <a:latin typeface="+mn-lt"/>
                <a:cs typeface="Arial" panose="020B0604020202020204" pitchFamily="34" charset="0"/>
              </a:rPr>
              <a:t>Tarceva</a:t>
            </a:r>
            <a:r>
              <a:rPr lang="en-US" sz="1600">
                <a:latin typeface="+mn-lt"/>
                <a:cs typeface="Arial" panose="020B0604020202020204" pitchFamily="34" charset="0"/>
              </a:rPr>
              <a:t>)</a:t>
            </a:r>
            <a:endParaRPr lang="en-US" sz="1600" b="1">
              <a:latin typeface="+mn-lt"/>
              <a:cs typeface="Arial" panose="020B0604020202020204" pitchFamily="34" charset="0"/>
            </a:endParaRPr>
          </a:p>
          <a:p>
            <a:pPr marL="285750" indent="-285750">
              <a:buClr>
                <a:schemeClr val="accent3"/>
              </a:buClr>
            </a:pPr>
            <a:r>
              <a:rPr lang="en-US" sz="1600">
                <a:latin typeface="+mn-lt"/>
                <a:cs typeface="Arial" panose="020B0604020202020204" pitchFamily="34" charset="0"/>
              </a:rPr>
              <a:t>Insulin</a:t>
            </a:r>
          </a:p>
          <a:p>
            <a:pPr marL="285750" indent="-285750">
              <a:buClr>
                <a:schemeClr val="accent3"/>
              </a:buClr>
            </a:pPr>
            <a:r>
              <a:rPr lang="en-US" sz="1600" b="1">
                <a:latin typeface="+mn-lt"/>
                <a:cs typeface="Arial" panose="020B0604020202020204" pitchFamily="34" charset="0"/>
              </a:rPr>
              <a:t>Methadone </a:t>
            </a:r>
            <a:r>
              <a:rPr lang="en-GB" sz="1600">
                <a:latin typeface="+mn-lt"/>
                <a:cs typeface="Arial" charset="0"/>
              </a:rPr>
              <a:t>(</a:t>
            </a:r>
            <a:r>
              <a:rPr lang="en-GB" sz="1600" err="1">
                <a:latin typeface="+mn-lt"/>
                <a:cs typeface="Arial" charset="0"/>
              </a:rPr>
              <a:t>Methadose</a:t>
            </a:r>
            <a:r>
              <a:rPr lang="en-GB" sz="1600">
                <a:latin typeface="+mn-lt"/>
                <a:cs typeface="Arial" charset="0"/>
              </a:rPr>
              <a:t>, </a:t>
            </a:r>
            <a:r>
              <a:rPr lang="en-GB" sz="1600" err="1">
                <a:latin typeface="+mn-lt"/>
                <a:cs typeface="Arial" charset="0"/>
              </a:rPr>
              <a:t>Dolophine</a:t>
            </a:r>
            <a:r>
              <a:rPr lang="en-GB" sz="1600">
                <a:latin typeface="+mn-lt"/>
                <a:cs typeface="Arial" charset="0"/>
              </a:rPr>
              <a:t>)</a:t>
            </a:r>
            <a:endParaRPr lang="en-US" sz="1600">
              <a:latin typeface="+mn-lt"/>
              <a:cs typeface="Arial" panose="020B0604020202020204" pitchFamily="34" charset="0"/>
            </a:endParaRPr>
          </a:p>
          <a:p>
            <a:pPr marL="285750" indent="-285750">
              <a:lnSpc>
                <a:spcPts val="2870"/>
              </a:lnSpc>
              <a:buClr>
                <a:schemeClr val="accent3"/>
              </a:buClr>
            </a:pPr>
            <a:r>
              <a:rPr lang="en-US" sz="1600" b="1" err="1">
                <a:latin typeface="+mn-lt"/>
                <a:cs typeface="Arial" panose="020B0604020202020204" pitchFamily="34" charset="0"/>
              </a:rPr>
              <a:t>Riociguat</a:t>
            </a:r>
            <a:r>
              <a:rPr lang="en-US" sz="1600" b="1">
                <a:latin typeface="+mn-lt"/>
                <a:cs typeface="Arial" panose="020B0604020202020204" pitchFamily="34" charset="0"/>
              </a:rPr>
              <a:t> (Adempas)</a:t>
            </a:r>
          </a:p>
          <a:p>
            <a:pPr marL="285750" indent="-285750">
              <a:lnSpc>
                <a:spcPts val="2870"/>
              </a:lnSpc>
              <a:buClr>
                <a:schemeClr val="accent3"/>
              </a:buClr>
            </a:pPr>
            <a:r>
              <a:rPr lang="en-US" sz="1600" b="1">
                <a:latin typeface="+mn-lt"/>
                <a:cs typeface="Arial" panose="020B0604020202020204" pitchFamily="34" charset="0"/>
              </a:rPr>
              <a:t>Warfarin </a:t>
            </a:r>
            <a:r>
              <a:rPr lang="en-US" sz="1600">
                <a:latin typeface="+mn-lt"/>
                <a:cs typeface="Arial" panose="020B0604020202020204" pitchFamily="34" charset="0"/>
              </a:rPr>
              <a:t>(Coumadin)</a:t>
            </a:r>
          </a:p>
          <a:p>
            <a:pPr marL="285750" indent="-285750">
              <a:lnSpc>
                <a:spcPts val="2870"/>
              </a:lnSpc>
              <a:buClr>
                <a:schemeClr val="accent3"/>
              </a:buClr>
            </a:pPr>
            <a:r>
              <a:rPr lang="en-US" sz="1600" b="1">
                <a:latin typeface="+mn-lt"/>
                <a:cs typeface="Arial" panose="020B0604020202020204" pitchFamily="34" charset="0"/>
              </a:rPr>
              <a:t>Caffeine</a:t>
            </a:r>
            <a:endParaRPr lang="en-US" sz="1600">
              <a:latin typeface="+mn-lt"/>
              <a:cs typeface="Arial" panose="020B0604020202020204" pitchFamily="34" charset="0"/>
            </a:endParaRPr>
          </a:p>
          <a:p>
            <a:pPr marL="285750" indent="-285750">
              <a:lnSpc>
                <a:spcPts val="2870"/>
              </a:lnSpc>
            </a:pPr>
            <a:endParaRPr lang="en-US">
              <a:latin typeface="+mn-lt"/>
            </a:endParaRPr>
          </a:p>
        </p:txBody>
      </p:sp>
      <p:sp>
        <p:nvSpPr>
          <p:cNvPr id="4" name="Footer Placeholder 3">
            <a:extLst>
              <a:ext uri="{FF2B5EF4-FFF2-40B4-BE49-F238E27FC236}">
                <a16:creationId xmlns:a16="http://schemas.microsoft.com/office/drawing/2014/main" id="{AB2FBC50-BEB4-367B-5809-D0EB43BB2CE1}"/>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370004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D072D2-7600-F54D-E9A1-32AEE06DDB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21F518-C2A6-90AA-0F8F-BFD1406FC08B}"/>
              </a:ext>
            </a:extLst>
          </p:cNvPr>
          <p:cNvSpPr>
            <a:spLocks noGrp="1"/>
          </p:cNvSpPr>
          <p:nvPr>
            <p:ph type="title"/>
          </p:nvPr>
        </p:nvSpPr>
        <p:spPr/>
        <p:txBody>
          <a:bodyPr/>
          <a:lstStyle/>
          <a:p>
            <a:r>
              <a:rPr lang="en-US"/>
              <a:t>Clinical effects of smoking and quitting </a:t>
            </a:r>
            <a:br>
              <a:rPr lang="en-US"/>
            </a:br>
            <a:r>
              <a:rPr lang="en-US"/>
              <a:t>on metabolism of these drugs</a:t>
            </a:r>
          </a:p>
        </p:txBody>
      </p:sp>
      <p:sp>
        <p:nvSpPr>
          <p:cNvPr id="6" name="increaded met text">
            <a:extLst>
              <a:ext uri="{FF2B5EF4-FFF2-40B4-BE49-F238E27FC236}">
                <a16:creationId xmlns:a16="http://schemas.microsoft.com/office/drawing/2014/main" id="{9F88C3F6-2ED7-93EA-01AE-0D36505F88B2}"/>
              </a:ext>
            </a:extLst>
          </p:cNvPr>
          <p:cNvSpPr txBox="1"/>
          <p:nvPr/>
        </p:nvSpPr>
        <p:spPr>
          <a:xfrm>
            <a:off x="4298690" y="1640512"/>
            <a:ext cx="1495255" cy="1430173"/>
          </a:xfrm>
          <a:prstGeom prst="rect">
            <a:avLst/>
          </a:prstGeom>
          <a:noFill/>
        </p:spPr>
        <p:txBody>
          <a:bodyPr wrap="square" rtlCol="0">
            <a:noAutofit/>
          </a:bodyPr>
          <a:lstStyle/>
          <a:p>
            <a:pPr>
              <a:lnSpc>
                <a:spcPts val="1800"/>
              </a:lnSpc>
            </a:pPr>
            <a:r>
              <a:rPr lang="en-US" sz="1300" b="1">
                <a:latin typeface="Arial" panose="020B0604020202020204" pitchFamily="34" charset="0"/>
                <a:cs typeface="Arial" panose="020B0604020202020204" pitchFamily="34" charset="0"/>
              </a:rPr>
              <a:t>Increased </a:t>
            </a:r>
            <a:br>
              <a:rPr lang="en-US" sz="1300" b="1">
                <a:latin typeface="Arial" panose="020B0604020202020204" pitchFamily="34" charset="0"/>
                <a:cs typeface="Arial" panose="020B0604020202020204" pitchFamily="34" charset="0"/>
              </a:rPr>
            </a:br>
            <a:r>
              <a:rPr lang="en-US" sz="1300" b="1">
                <a:latin typeface="Arial" panose="020B0604020202020204" pitchFamily="34" charset="0"/>
                <a:cs typeface="Arial" panose="020B0604020202020204" pitchFamily="34" charset="0"/>
              </a:rPr>
              <a:t>metabolism </a:t>
            </a:r>
          </a:p>
          <a:p>
            <a:pPr>
              <a:lnSpc>
                <a:spcPts val="1800"/>
              </a:lnSpc>
            </a:pPr>
            <a:r>
              <a:rPr lang="en-US" sz="1200">
                <a:latin typeface="Arial" panose="020B0604020202020204" pitchFamily="34" charset="0"/>
                <a:cs typeface="Arial" panose="020B0604020202020204" pitchFamily="34" charset="0"/>
              </a:rPr>
              <a:t>(drug cleared </a:t>
            </a:r>
            <a:br>
              <a:rPr lang="en-US" sz="1200">
                <a:latin typeface="Arial" panose="020B0604020202020204" pitchFamily="34" charset="0"/>
                <a:cs typeface="Arial" panose="020B0604020202020204" pitchFamily="34" charset="0"/>
              </a:rPr>
            </a:br>
            <a:r>
              <a:rPr lang="en-US" sz="1200">
                <a:latin typeface="Arial" panose="020B0604020202020204" pitchFamily="34" charset="0"/>
                <a:cs typeface="Arial" panose="020B0604020202020204" pitchFamily="34" charset="0"/>
              </a:rPr>
              <a:t>from body)</a:t>
            </a:r>
          </a:p>
          <a:p>
            <a:pPr>
              <a:lnSpc>
                <a:spcPts val="1800"/>
              </a:lnSpc>
            </a:pPr>
            <a:r>
              <a:rPr lang="en-US" sz="1200">
                <a:latin typeface="Arial" panose="020B0604020202020204" pitchFamily="34" charset="0"/>
                <a:cs typeface="Arial" panose="020B0604020202020204" pitchFamily="34" charset="0"/>
              </a:rPr>
              <a:t>may make the </a:t>
            </a:r>
            <a:br>
              <a:rPr lang="en-US" sz="1200">
                <a:latin typeface="Arial" panose="020B0604020202020204" pitchFamily="34" charset="0"/>
                <a:cs typeface="Arial" panose="020B0604020202020204" pitchFamily="34" charset="0"/>
              </a:rPr>
            </a:br>
            <a:r>
              <a:rPr lang="en-US" sz="1200">
                <a:latin typeface="Arial" panose="020B0604020202020204" pitchFamily="34" charset="0"/>
                <a:cs typeface="Arial" panose="020B0604020202020204" pitchFamily="34" charset="0"/>
              </a:rPr>
              <a:t>drug ineffective</a:t>
            </a:r>
          </a:p>
          <a:p>
            <a:pPr>
              <a:lnSpc>
                <a:spcPts val="1800"/>
              </a:lnSpc>
            </a:pPr>
            <a:endParaRPr lang="en-US" sz="1300" b="1">
              <a:latin typeface="Arial" panose="020B0604020202020204" pitchFamily="34" charset="0"/>
              <a:cs typeface="Arial" panose="020B0604020202020204" pitchFamily="34" charset="0"/>
            </a:endParaRPr>
          </a:p>
        </p:txBody>
      </p:sp>
      <p:grpSp>
        <p:nvGrpSpPr>
          <p:cNvPr id="266" name="increase med">
            <a:extLst>
              <a:ext uri="{FF2B5EF4-FFF2-40B4-BE49-F238E27FC236}">
                <a16:creationId xmlns:a16="http://schemas.microsoft.com/office/drawing/2014/main" id="{6DBFC053-F904-E35D-AAC7-779C72D4E710}"/>
              </a:ext>
            </a:extLst>
          </p:cNvPr>
          <p:cNvGrpSpPr/>
          <p:nvPr/>
        </p:nvGrpSpPr>
        <p:grpSpPr>
          <a:xfrm>
            <a:off x="6860021" y="1788663"/>
            <a:ext cx="932965" cy="660069"/>
            <a:chOff x="6860021" y="1873328"/>
            <a:chExt cx="932965" cy="660069"/>
          </a:xfrm>
        </p:grpSpPr>
        <p:grpSp>
          <p:nvGrpSpPr>
            <p:cNvPr id="4" name="Graphic 6" descr="Medicine with solid fill">
              <a:extLst>
                <a:ext uri="{FF2B5EF4-FFF2-40B4-BE49-F238E27FC236}">
                  <a16:creationId xmlns:a16="http://schemas.microsoft.com/office/drawing/2014/main" id="{080A907F-A094-DD9E-9A40-91CA5A0569D7}"/>
                </a:ext>
              </a:extLst>
            </p:cNvPr>
            <p:cNvGrpSpPr/>
            <p:nvPr/>
          </p:nvGrpSpPr>
          <p:grpSpPr>
            <a:xfrm>
              <a:off x="6860021" y="1873328"/>
              <a:ext cx="462048" cy="660069"/>
              <a:chOff x="6924115" y="2363858"/>
              <a:chExt cx="677817" cy="968310"/>
            </a:xfrm>
            <a:solidFill>
              <a:schemeClr val="tx1">
                <a:alpha val="70246"/>
              </a:schemeClr>
            </a:solidFill>
          </p:grpSpPr>
          <p:sp>
            <p:nvSpPr>
              <p:cNvPr id="9" name="Freeform 8">
                <a:extLst>
                  <a:ext uri="{FF2B5EF4-FFF2-40B4-BE49-F238E27FC236}">
                    <a16:creationId xmlns:a16="http://schemas.microsoft.com/office/drawing/2014/main" id="{C32EADDB-8911-8EE8-259E-E2B2F0354D88}"/>
                  </a:ext>
                </a:extLst>
              </p:cNvPr>
              <p:cNvSpPr/>
              <p:nvPr/>
            </p:nvSpPr>
            <p:spPr>
              <a:xfrm>
                <a:off x="6924115" y="2363858"/>
                <a:ext cx="532570" cy="871479"/>
              </a:xfrm>
              <a:custGeom>
                <a:avLst/>
                <a:gdLst>
                  <a:gd name="connsiteX0" fmla="*/ 532571 w 532570"/>
                  <a:gd name="connsiteY0" fmla="*/ 726233 h 871479"/>
                  <a:gd name="connsiteX1" fmla="*/ 532571 w 532570"/>
                  <a:gd name="connsiteY1" fmla="*/ 629402 h 871479"/>
                  <a:gd name="connsiteX2" fmla="*/ 121039 w 532570"/>
                  <a:gd name="connsiteY2" fmla="*/ 629402 h 871479"/>
                  <a:gd name="connsiteX3" fmla="*/ 96831 w 532570"/>
                  <a:gd name="connsiteY3" fmla="*/ 605194 h 871479"/>
                  <a:gd name="connsiteX4" fmla="*/ 96831 w 532570"/>
                  <a:gd name="connsiteY4" fmla="*/ 363117 h 871479"/>
                  <a:gd name="connsiteX5" fmla="*/ 121039 w 532570"/>
                  <a:gd name="connsiteY5" fmla="*/ 338909 h 871479"/>
                  <a:gd name="connsiteX6" fmla="*/ 532571 w 532570"/>
                  <a:gd name="connsiteY6" fmla="*/ 338909 h 871479"/>
                  <a:gd name="connsiteX7" fmla="*/ 532571 w 532570"/>
                  <a:gd name="connsiteY7" fmla="*/ 242078 h 871479"/>
                  <a:gd name="connsiteX8" fmla="*/ 484155 w 532570"/>
                  <a:gd name="connsiteY8" fmla="*/ 193662 h 871479"/>
                  <a:gd name="connsiteX9" fmla="*/ 441792 w 532570"/>
                  <a:gd name="connsiteY9" fmla="*/ 193662 h 871479"/>
                  <a:gd name="connsiteX10" fmla="*/ 435740 w 532570"/>
                  <a:gd name="connsiteY10" fmla="*/ 187610 h 871479"/>
                  <a:gd name="connsiteX11" fmla="*/ 435740 w 532570"/>
                  <a:gd name="connsiteY11" fmla="*/ 151299 h 871479"/>
                  <a:gd name="connsiteX12" fmla="*/ 441792 w 532570"/>
                  <a:gd name="connsiteY12" fmla="*/ 145247 h 871479"/>
                  <a:gd name="connsiteX13" fmla="*/ 472052 w 532570"/>
                  <a:gd name="connsiteY13" fmla="*/ 145247 h 871479"/>
                  <a:gd name="connsiteX14" fmla="*/ 484155 w 532570"/>
                  <a:gd name="connsiteY14" fmla="*/ 133143 h 871479"/>
                  <a:gd name="connsiteX15" fmla="*/ 484155 w 532570"/>
                  <a:gd name="connsiteY15" fmla="*/ 48416 h 871479"/>
                  <a:gd name="connsiteX16" fmla="*/ 435740 w 532570"/>
                  <a:gd name="connsiteY16" fmla="*/ 0 h 871479"/>
                  <a:gd name="connsiteX17" fmla="*/ 96831 w 532570"/>
                  <a:gd name="connsiteY17" fmla="*/ 0 h 871479"/>
                  <a:gd name="connsiteX18" fmla="*/ 48416 w 532570"/>
                  <a:gd name="connsiteY18" fmla="*/ 48416 h 871479"/>
                  <a:gd name="connsiteX19" fmla="*/ 48416 w 532570"/>
                  <a:gd name="connsiteY19" fmla="*/ 133143 h 871479"/>
                  <a:gd name="connsiteX20" fmla="*/ 60519 w 532570"/>
                  <a:gd name="connsiteY20" fmla="*/ 145247 h 871479"/>
                  <a:gd name="connsiteX21" fmla="*/ 90779 w 532570"/>
                  <a:gd name="connsiteY21" fmla="*/ 145247 h 871479"/>
                  <a:gd name="connsiteX22" fmla="*/ 96831 w 532570"/>
                  <a:gd name="connsiteY22" fmla="*/ 151299 h 871479"/>
                  <a:gd name="connsiteX23" fmla="*/ 96831 w 532570"/>
                  <a:gd name="connsiteY23" fmla="*/ 187610 h 871479"/>
                  <a:gd name="connsiteX24" fmla="*/ 90779 w 532570"/>
                  <a:gd name="connsiteY24" fmla="*/ 193662 h 871479"/>
                  <a:gd name="connsiteX25" fmla="*/ 48416 w 532570"/>
                  <a:gd name="connsiteY25" fmla="*/ 193662 h 871479"/>
                  <a:gd name="connsiteX26" fmla="*/ 0 w 532570"/>
                  <a:gd name="connsiteY26" fmla="*/ 242078 h 871479"/>
                  <a:gd name="connsiteX27" fmla="*/ 0 w 532570"/>
                  <a:gd name="connsiteY27" fmla="*/ 823064 h 871479"/>
                  <a:gd name="connsiteX28" fmla="*/ 48416 w 532570"/>
                  <a:gd name="connsiteY28" fmla="*/ 871480 h 871479"/>
                  <a:gd name="connsiteX29" fmla="*/ 217870 w 532570"/>
                  <a:gd name="connsiteY29" fmla="*/ 871480 h 871479"/>
                  <a:gd name="connsiteX30" fmla="*/ 363117 w 532570"/>
                  <a:gd name="connsiteY30" fmla="*/ 726233 h 871479"/>
                  <a:gd name="connsiteX31" fmla="*/ 532571 w 532570"/>
                  <a:gd name="connsiteY31" fmla="*/ 726233 h 87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2570" h="871479">
                    <a:moveTo>
                      <a:pt x="532571" y="726233"/>
                    </a:moveTo>
                    <a:lnTo>
                      <a:pt x="532571" y="629402"/>
                    </a:lnTo>
                    <a:lnTo>
                      <a:pt x="121039" y="629402"/>
                    </a:lnTo>
                    <a:cubicBezTo>
                      <a:pt x="107725" y="629402"/>
                      <a:pt x="96831" y="618509"/>
                      <a:pt x="96831" y="605194"/>
                    </a:cubicBezTo>
                    <a:lnTo>
                      <a:pt x="96831" y="363117"/>
                    </a:lnTo>
                    <a:cubicBezTo>
                      <a:pt x="96831" y="349802"/>
                      <a:pt x="107725" y="338909"/>
                      <a:pt x="121039" y="338909"/>
                    </a:cubicBezTo>
                    <a:lnTo>
                      <a:pt x="532571" y="338909"/>
                    </a:lnTo>
                    <a:lnTo>
                      <a:pt x="532571" y="242078"/>
                    </a:lnTo>
                    <a:cubicBezTo>
                      <a:pt x="532571" y="215449"/>
                      <a:pt x="510784" y="193662"/>
                      <a:pt x="484155" y="193662"/>
                    </a:cubicBezTo>
                    <a:lnTo>
                      <a:pt x="441792" y="193662"/>
                    </a:lnTo>
                    <a:cubicBezTo>
                      <a:pt x="438161" y="193662"/>
                      <a:pt x="435740" y="191241"/>
                      <a:pt x="435740" y="187610"/>
                    </a:cubicBezTo>
                    <a:lnTo>
                      <a:pt x="435740" y="151299"/>
                    </a:lnTo>
                    <a:cubicBezTo>
                      <a:pt x="435740" y="147667"/>
                      <a:pt x="438161" y="145247"/>
                      <a:pt x="441792" y="145247"/>
                    </a:cubicBezTo>
                    <a:lnTo>
                      <a:pt x="472052" y="145247"/>
                    </a:lnTo>
                    <a:cubicBezTo>
                      <a:pt x="479314" y="145247"/>
                      <a:pt x="484155" y="140405"/>
                      <a:pt x="484155" y="133143"/>
                    </a:cubicBezTo>
                    <a:lnTo>
                      <a:pt x="484155" y="48416"/>
                    </a:lnTo>
                    <a:cubicBezTo>
                      <a:pt x="484155" y="21787"/>
                      <a:pt x="462368" y="0"/>
                      <a:pt x="435740" y="0"/>
                    </a:cubicBezTo>
                    <a:lnTo>
                      <a:pt x="96831" y="0"/>
                    </a:lnTo>
                    <a:cubicBezTo>
                      <a:pt x="70203" y="0"/>
                      <a:pt x="48416" y="21787"/>
                      <a:pt x="48416" y="48416"/>
                    </a:cubicBezTo>
                    <a:lnTo>
                      <a:pt x="48416" y="133143"/>
                    </a:lnTo>
                    <a:cubicBezTo>
                      <a:pt x="48416" y="140405"/>
                      <a:pt x="53257" y="145247"/>
                      <a:pt x="60519" y="145247"/>
                    </a:cubicBezTo>
                    <a:lnTo>
                      <a:pt x="90779" y="145247"/>
                    </a:lnTo>
                    <a:cubicBezTo>
                      <a:pt x="94410" y="145247"/>
                      <a:pt x="96831" y="147667"/>
                      <a:pt x="96831" y="151299"/>
                    </a:cubicBezTo>
                    <a:lnTo>
                      <a:pt x="96831" y="187610"/>
                    </a:lnTo>
                    <a:cubicBezTo>
                      <a:pt x="96831" y="191241"/>
                      <a:pt x="94410" y="193662"/>
                      <a:pt x="90779" y="193662"/>
                    </a:cubicBezTo>
                    <a:lnTo>
                      <a:pt x="48416" y="193662"/>
                    </a:lnTo>
                    <a:cubicBezTo>
                      <a:pt x="21787" y="193662"/>
                      <a:pt x="0" y="215449"/>
                      <a:pt x="0" y="242078"/>
                    </a:cubicBezTo>
                    <a:lnTo>
                      <a:pt x="0" y="823064"/>
                    </a:lnTo>
                    <a:cubicBezTo>
                      <a:pt x="0" y="849693"/>
                      <a:pt x="21787" y="871480"/>
                      <a:pt x="48416" y="871480"/>
                    </a:cubicBezTo>
                    <a:lnTo>
                      <a:pt x="217870" y="871480"/>
                    </a:lnTo>
                    <a:cubicBezTo>
                      <a:pt x="217870" y="791594"/>
                      <a:pt x="283231" y="726233"/>
                      <a:pt x="363117" y="726233"/>
                    </a:cubicBezTo>
                    <a:lnTo>
                      <a:pt x="532571" y="726233"/>
                    </a:lnTo>
                    <a:close/>
                  </a:path>
                </a:pathLst>
              </a:custGeom>
              <a:grpFill/>
              <a:ln w="1200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101F037B-44DA-67C2-364B-95BCB0CACF65}"/>
                  </a:ext>
                </a:extLst>
              </p:cNvPr>
              <p:cNvSpPr/>
              <p:nvPr/>
            </p:nvSpPr>
            <p:spPr>
              <a:xfrm>
                <a:off x="7069362" y="2751182"/>
                <a:ext cx="387324" cy="193662"/>
              </a:xfrm>
              <a:custGeom>
                <a:avLst/>
                <a:gdLst>
                  <a:gd name="connsiteX0" fmla="*/ 0 w 387324"/>
                  <a:gd name="connsiteY0" fmla="*/ 12104 h 193662"/>
                  <a:gd name="connsiteX1" fmla="*/ 0 w 387324"/>
                  <a:gd name="connsiteY1" fmla="*/ 181558 h 193662"/>
                  <a:gd name="connsiteX2" fmla="*/ 12104 w 387324"/>
                  <a:gd name="connsiteY2" fmla="*/ 193662 h 193662"/>
                  <a:gd name="connsiteX3" fmla="*/ 387324 w 387324"/>
                  <a:gd name="connsiteY3" fmla="*/ 193662 h 193662"/>
                  <a:gd name="connsiteX4" fmla="*/ 387324 w 387324"/>
                  <a:gd name="connsiteY4" fmla="*/ 0 h 193662"/>
                  <a:gd name="connsiteX5" fmla="*/ 12104 w 387324"/>
                  <a:gd name="connsiteY5" fmla="*/ 0 h 193662"/>
                  <a:gd name="connsiteX6" fmla="*/ 0 w 387324"/>
                  <a:gd name="connsiteY6" fmla="*/ 12104 h 19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324" h="193662">
                    <a:moveTo>
                      <a:pt x="0" y="12104"/>
                    </a:moveTo>
                    <a:lnTo>
                      <a:pt x="0" y="181558"/>
                    </a:lnTo>
                    <a:cubicBezTo>
                      <a:pt x="0" y="188821"/>
                      <a:pt x="4842" y="193662"/>
                      <a:pt x="12104" y="193662"/>
                    </a:cubicBezTo>
                    <a:lnTo>
                      <a:pt x="387324" y="193662"/>
                    </a:lnTo>
                    <a:lnTo>
                      <a:pt x="387324" y="0"/>
                    </a:lnTo>
                    <a:lnTo>
                      <a:pt x="12104" y="0"/>
                    </a:lnTo>
                    <a:cubicBezTo>
                      <a:pt x="4842" y="0"/>
                      <a:pt x="0" y="4842"/>
                      <a:pt x="0" y="12104"/>
                    </a:cubicBezTo>
                    <a:close/>
                  </a:path>
                </a:pathLst>
              </a:custGeom>
              <a:grpFill/>
              <a:ln w="12005"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27CE569A-3A09-4B3C-A1A5-E3ED2D0C712B}"/>
                  </a:ext>
                </a:extLst>
              </p:cNvPr>
              <p:cNvSpPr/>
              <p:nvPr/>
            </p:nvSpPr>
            <p:spPr>
              <a:xfrm>
                <a:off x="7190401" y="3138506"/>
                <a:ext cx="411532" cy="193662"/>
              </a:xfrm>
              <a:custGeom>
                <a:avLst/>
                <a:gdLst>
                  <a:gd name="connsiteX0" fmla="*/ 205766 w 411532"/>
                  <a:gd name="connsiteY0" fmla="*/ 145247 h 193662"/>
                  <a:gd name="connsiteX1" fmla="*/ 96831 w 411532"/>
                  <a:gd name="connsiteY1" fmla="*/ 145247 h 193662"/>
                  <a:gd name="connsiteX2" fmla="*/ 48416 w 411532"/>
                  <a:gd name="connsiteY2" fmla="*/ 96831 h 193662"/>
                  <a:gd name="connsiteX3" fmla="*/ 96831 w 411532"/>
                  <a:gd name="connsiteY3" fmla="*/ 48416 h 193662"/>
                  <a:gd name="connsiteX4" fmla="*/ 205766 w 411532"/>
                  <a:gd name="connsiteY4" fmla="*/ 48416 h 193662"/>
                  <a:gd name="connsiteX5" fmla="*/ 205766 w 411532"/>
                  <a:gd name="connsiteY5" fmla="*/ 145247 h 193662"/>
                  <a:gd name="connsiteX6" fmla="*/ 314701 w 411532"/>
                  <a:gd name="connsiteY6" fmla="*/ 0 h 193662"/>
                  <a:gd name="connsiteX7" fmla="*/ 96831 w 411532"/>
                  <a:gd name="connsiteY7" fmla="*/ 0 h 193662"/>
                  <a:gd name="connsiteX8" fmla="*/ 0 w 411532"/>
                  <a:gd name="connsiteY8" fmla="*/ 96831 h 193662"/>
                  <a:gd name="connsiteX9" fmla="*/ 96831 w 411532"/>
                  <a:gd name="connsiteY9" fmla="*/ 193662 h 193662"/>
                  <a:gd name="connsiteX10" fmla="*/ 314701 w 411532"/>
                  <a:gd name="connsiteY10" fmla="*/ 193662 h 193662"/>
                  <a:gd name="connsiteX11" fmla="*/ 411532 w 411532"/>
                  <a:gd name="connsiteY11" fmla="*/ 96831 h 193662"/>
                  <a:gd name="connsiteX12" fmla="*/ 314701 w 411532"/>
                  <a:gd name="connsiteY12" fmla="*/ 0 h 19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532" h="193662">
                    <a:moveTo>
                      <a:pt x="205766" y="145247"/>
                    </a:moveTo>
                    <a:lnTo>
                      <a:pt x="96831" y="145247"/>
                    </a:lnTo>
                    <a:cubicBezTo>
                      <a:pt x="70203" y="145247"/>
                      <a:pt x="48416" y="123460"/>
                      <a:pt x="48416" y="96831"/>
                    </a:cubicBezTo>
                    <a:cubicBezTo>
                      <a:pt x="48416" y="70203"/>
                      <a:pt x="70203" y="48416"/>
                      <a:pt x="96831" y="48416"/>
                    </a:cubicBezTo>
                    <a:lnTo>
                      <a:pt x="205766" y="48416"/>
                    </a:lnTo>
                    <a:lnTo>
                      <a:pt x="205766" y="145247"/>
                    </a:lnTo>
                    <a:close/>
                    <a:moveTo>
                      <a:pt x="314701" y="0"/>
                    </a:moveTo>
                    <a:lnTo>
                      <a:pt x="96831" y="0"/>
                    </a:lnTo>
                    <a:cubicBezTo>
                      <a:pt x="43574" y="0"/>
                      <a:pt x="0" y="43574"/>
                      <a:pt x="0" y="96831"/>
                    </a:cubicBezTo>
                    <a:cubicBezTo>
                      <a:pt x="0" y="150088"/>
                      <a:pt x="43574" y="193662"/>
                      <a:pt x="96831" y="193662"/>
                    </a:cubicBezTo>
                    <a:lnTo>
                      <a:pt x="314701" y="193662"/>
                    </a:lnTo>
                    <a:cubicBezTo>
                      <a:pt x="367958" y="193662"/>
                      <a:pt x="411532" y="150088"/>
                      <a:pt x="411532" y="96831"/>
                    </a:cubicBezTo>
                    <a:cubicBezTo>
                      <a:pt x="411532" y="43574"/>
                      <a:pt x="367958" y="0"/>
                      <a:pt x="314701" y="0"/>
                    </a:cubicBezTo>
                    <a:close/>
                  </a:path>
                </a:pathLst>
              </a:custGeom>
              <a:grpFill/>
              <a:ln w="12005" cap="flat">
                <a:noFill/>
                <a:prstDash val="solid"/>
                <a:miter/>
              </a:ln>
            </p:spPr>
            <p:txBody>
              <a:bodyPr rtlCol="0" anchor="ctr"/>
              <a:lstStyle/>
              <a:p>
                <a:endParaRPr lang="en-US"/>
              </a:p>
            </p:txBody>
          </p:sp>
        </p:grpSp>
        <p:sp>
          <p:nvSpPr>
            <p:cNvPr id="13" name="arrow 1">
              <a:extLst>
                <a:ext uri="{FF2B5EF4-FFF2-40B4-BE49-F238E27FC236}">
                  <a16:creationId xmlns:a16="http://schemas.microsoft.com/office/drawing/2014/main" id="{296FEE87-5ADD-394A-2585-FB9490DEAD5F}"/>
                </a:ext>
              </a:extLst>
            </p:cNvPr>
            <p:cNvSpPr/>
            <p:nvPr/>
          </p:nvSpPr>
          <p:spPr>
            <a:xfrm rot="16200000">
              <a:off x="7356305" y="2041050"/>
              <a:ext cx="508238" cy="365125"/>
            </a:xfrm>
            <a:custGeom>
              <a:avLst/>
              <a:gdLst>
                <a:gd name="connsiteX0" fmla="*/ 0 w 207506"/>
                <a:gd name="connsiteY0" fmla="*/ 48549 h 242743"/>
                <a:gd name="connsiteX1" fmla="*/ 103753 w 207506"/>
                <a:gd name="connsiteY1" fmla="*/ 48549 h 242743"/>
                <a:gd name="connsiteX2" fmla="*/ 103753 w 207506"/>
                <a:gd name="connsiteY2" fmla="*/ 0 h 242743"/>
                <a:gd name="connsiteX3" fmla="*/ 207506 w 207506"/>
                <a:gd name="connsiteY3" fmla="*/ 121372 h 242743"/>
                <a:gd name="connsiteX4" fmla="*/ 103753 w 207506"/>
                <a:gd name="connsiteY4" fmla="*/ 242743 h 242743"/>
                <a:gd name="connsiteX5" fmla="*/ 103753 w 207506"/>
                <a:gd name="connsiteY5" fmla="*/ 194194 h 242743"/>
                <a:gd name="connsiteX6" fmla="*/ 0 w 207506"/>
                <a:gd name="connsiteY6" fmla="*/ 194194 h 242743"/>
                <a:gd name="connsiteX7" fmla="*/ 0 w 207506"/>
                <a:gd name="connsiteY7" fmla="*/ 48549 h 24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506" h="242743">
                  <a:moveTo>
                    <a:pt x="0" y="48549"/>
                  </a:moveTo>
                  <a:lnTo>
                    <a:pt x="103753" y="48549"/>
                  </a:lnTo>
                  <a:lnTo>
                    <a:pt x="103753" y="0"/>
                  </a:lnTo>
                  <a:lnTo>
                    <a:pt x="207506" y="121372"/>
                  </a:lnTo>
                  <a:lnTo>
                    <a:pt x="103753" y="242743"/>
                  </a:lnTo>
                  <a:lnTo>
                    <a:pt x="103753" y="194194"/>
                  </a:lnTo>
                  <a:lnTo>
                    <a:pt x="0" y="194194"/>
                  </a:lnTo>
                  <a:lnTo>
                    <a:pt x="0" y="48549"/>
                  </a:lnTo>
                  <a:close/>
                </a:path>
              </a:pathLst>
            </a:custGeom>
            <a:solidFill>
              <a:srgbClr val="FF0000"/>
            </a:solidFill>
            <a:effectLst/>
          </p:spPr>
          <p:style>
            <a:lnRef idx="0">
              <a:schemeClr val="accent3">
                <a:shade val="90000"/>
                <a:hueOff val="0"/>
                <a:satOff val="0"/>
                <a:lumOff val="0"/>
                <a:alphaOff val="0"/>
              </a:schemeClr>
            </a:lnRef>
            <a:fillRef idx="1">
              <a:scrgbClr r="0" g="0" b="0"/>
            </a:fillRef>
            <a:effectRef idx="1">
              <a:scrgbClr r="0" g="0" b="0"/>
            </a:effectRef>
            <a:fontRef idx="minor">
              <a:schemeClr val="lt1"/>
            </a:fontRef>
          </p:style>
          <p:txBody>
            <a:bodyPr spcFirstLastPara="0" vert="horz" wrap="square" lIns="0" tIns="48549" rIns="62252" bIns="48549" numCol="1" spcCol="1270" anchor="ctr" anchorCtr="0">
              <a:noAutofit/>
            </a:bodyPr>
            <a:lstStyle/>
            <a:p>
              <a:pPr marL="0" lvl="0" indent="0" algn="ctr" defTabSz="444500">
                <a:lnSpc>
                  <a:spcPct val="90000"/>
                </a:lnSpc>
                <a:spcBef>
                  <a:spcPct val="0"/>
                </a:spcBef>
                <a:spcAft>
                  <a:spcPct val="35000"/>
                </a:spcAft>
                <a:buNone/>
              </a:pPr>
              <a:endParaRPr lang="en-US" sz="1000" kern="1200"/>
            </a:p>
          </p:txBody>
        </p:sp>
      </p:grpSp>
      <p:sp>
        <p:nvSpPr>
          <p:cNvPr id="14" name="Rounded Rectangle 13">
            <a:extLst>
              <a:ext uri="{FF2B5EF4-FFF2-40B4-BE49-F238E27FC236}">
                <a16:creationId xmlns:a16="http://schemas.microsoft.com/office/drawing/2014/main" id="{E666E22D-F650-4E68-12F8-031DD761AE4E}"/>
              </a:ext>
            </a:extLst>
          </p:cNvPr>
          <p:cNvSpPr/>
          <p:nvPr/>
        </p:nvSpPr>
        <p:spPr bwMode="auto">
          <a:xfrm>
            <a:off x="684213" y="3247504"/>
            <a:ext cx="2266021" cy="660069"/>
          </a:xfrm>
          <a:prstGeom prst="roundRect">
            <a:avLst/>
          </a:prstGeom>
          <a:solidFill>
            <a:srgbClr val="0072CF"/>
          </a:solidFill>
          <a:ln w="9525">
            <a:noFill/>
            <a:miter lim="800000"/>
            <a:headEnd/>
            <a:tailEnd/>
          </a:ln>
          <a:effectLst/>
        </p:spPr>
        <p:txBody>
          <a:bodyPr rot="0" vert="horz" wrap="square" lIns="0" tIns="0" rIns="0" bIns="36000" rtlCol="0" anchor="ctr" anchorCtr="0" upright="1">
            <a:noAutofit/>
          </a:bodyPr>
          <a:lstStyle/>
          <a:p>
            <a:pPr algn="ctr">
              <a:lnSpc>
                <a:spcPts val="1800"/>
              </a:lnSpc>
              <a:spcAft>
                <a:spcPts val="0"/>
              </a:spcAft>
            </a:pPr>
            <a:r>
              <a:rPr lang="en-US" sz="1400" b="1">
                <a:solidFill>
                  <a:schemeClr val="bg1"/>
                </a:solidFill>
                <a:effectLst/>
                <a:latin typeface="Arial" panose="020B0604020202020204" pitchFamily="34" charset="0"/>
                <a:ea typeface="Calibri"/>
                <a:cs typeface="Arial" panose="020B0604020202020204" pitchFamily="34" charset="0"/>
              </a:rPr>
              <a:t>Smoking status</a:t>
            </a:r>
          </a:p>
        </p:txBody>
      </p:sp>
      <p:sp>
        <p:nvSpPr>
          <p:cNvPr id="20" name="Rounded Rectangle 19">
            <a:extLst>
              <a:ext uri="{FF2B5EF4-FFF2-40B4-BE49-F238E27FC236}">
                <a16:creationId xmlns:a16="http://schemas.microsoft.com/office/drawing/2014/main" id="{7408A951-B706-05D0-9E9F-74F6B1DD79D7}"/>
              </a:ext>
            </a:extLst>
          </p:cNvPr>
          <p:cNvSpPr/>
          <p:nvPr/>
        </p:nvSpPr>
        <p:spPr bwMode="auto">
          <a:xfrm>
            <a:off x="3438990" y="3247504"/>
            <a:ext cx="2266021" cy="660069"/>
          </a:xfrm>
          <a:prstGeom prst="roundRect">
            <a:avLst/>
          </a:prstGeom>
          <a:solidFill>
            <a:srgbClr val="0072CF"/>
          </a:solidFill>
          <a:ln w="9525">
            <a:noFill/>
            <a:miter lim="800000"/>
            <a:headEnd/>
            <a:tailEnd/>
          </a:ln>
          <a:effectLst/>
        </p:spPr>
        <p:txBody>
          <a:bodyPr rot="0" vert="horz" wrap="square" lIns="0" tIns="0" rIns="0" bIns="36000" rtlCol="0" anchor="ctr" anchorCtr="0" upright="1">
            <a:noAutofit/>
          </a:bodyPr>
          <a:lstStyle/>
          <a:p>
            <a:pPr algn="ctr">
              <a:lnSpc>
                <a:spcPts val="1800"/>
              </a:lnSpc>
              <a:spcAft>
                <a:spcPts val="0"/>
              </a:spcAft>
            </a:pPr>
            <a:r>
              <a:rPr lang="en-US" sz="1400" b="1">
                <a:solidFill>
                  <a:schemeClr val="bg1"/>
                </a:solidFill>
                <a:effectLst/>
                <a:latin typeface="Arial" panose="020B0604020202020204" pitchFamily="34" charset="0"/>
                <a:ea typeface="Calibri"/>
                <a:cs typeface="Arial" panose="020B0604020202020204" pitchFamily="34" charset="0"/>
              </a:rPr>
              <a:t>What is the</a:t>
            </a:r>
            <a:br>
              <a:rPr lang="en-US" sz="1400" b="1">
                <a:solidFill>
                  <a:schemeClr val="bg1"/>
                </a:solidFill>
                <a:effectLst/>
                <a:latin typeface="Arial" panose="020B0604020202020204" pitchFamily="34" charset="0"/>
                <a:ea typeface="Calibri"/>
                <a:cs typeface="Arial" panose="020B0604020202020204" pitchFamily="34" charset="0"/>
              </a:rPr>
            </a:br>
            <a:r>
              <a:rPr lang="en-US" sz="1400" b="1">
                <a:solidFill>
                  <a:schemeClr val="bg1"/>
                </a:solidFill>
                <a:effectLst/>
                <a:latin typeface="Arial" panose="020B0604020202020204" pitchFamily="34" charset="0"/>
                <a:ea typeface="Calibri"/>
                <a:cs typeface="Arial" panose="020B0604020202020204" pitchFamily="34" charset="0"/>
              </a:rPr>
              <a:t> clinical effect?</a:t>
            </a:r>
          </a:p>
        </p:txBody>
      </p:sp>
      <p:sp>
        <p:nvSpPr>
          <p:cNvPr id="21" name="Rounded Rectangle 20">
            <a:extLst>
              <a:ext uri="{FF2B5EF4-FFF2-40B4-BE49-F238E27FC236}">
                <a16:creationId xmlns:a16="http://schemas.microsoft.com/office/drawing/2014/main" id="{AEE1E333-D354-8F4D-A3FB-E3FD9BB5B687}"/>
              </a:ext>
            </a:extLst>
          </p:cNvPr>
          <p:cNvSpPr/>
          <p:nvPr/>
        </p:nvSpPr>
        <p:spPr bwMode="auto">
          <a:xfrm>
            <a:off x="6193493" y="3247504"/>
            <a:ext cx="2266021" cy="660069"/>
          </a:xfrm>
          <a:prstGeom prst="roundRect">
            <a:avLst/>
          </a:prstGeom>
          <a:solidFill>
            <a:srgbClr val="0072CF"/>
          </a:solidFill>
          <a:ln w="9525">
            <a:noFill/>
            <a:miter lim="800000"/>
            <a:headEnd/>
            <a:tailEnd/>
          </a:ln>
          <a:effectLst/>
        </p:spPr>
        <p:txBody>
          <a:bodyPr rot="0" vert="horz" wrap="square" lIns="0" tIns="0" rIns="0" bIns="36000" rtlCol="0" anchor="ctr" anchorCtr="0" upright="1">
            <a:noAutofit/>
          </a:bodyPr>
          <a:lstStyle/>
          <a:p>
            <a:pPr algn="ctr">
              <a:lnSpc>
                <a:spcPts val="1800"/>
              </a:lnSpc>
              <a:spcAft>
                <a:spcPts val="0"/>
              </a:spcAft>
            </a:pPr>
            <a:r>
              <a:rPr lang="en-US" sz="1400" b="1">
                <a:solidFill>
                  <a:schemeClr val="bg1"/>
                </a:solidFill>
                <a:effectLst/>
                <a:latin typeface="Arial" panose="020B0604020202020204" pitchFamily="34" charset="0"/>
                <a:ea typeface="Calibri"/>
                <a:cs typeface="Arial" panose="020B0604020202020204" pitchFamily="34" charset="0"/>
              </a:rPr>
              <a:t>What do you need </a:t>
            </a:r>
          </a:p>
          <a:p>
            <a:pPr algn="ctr">
              <a:lnSpc>
                <a:spcPts val="1800"/>
              </a:lnSpc>
              <a:spcAft>
                <a:spcPts val="0"/>
              </a:spcAft>
            </a:pPr>
            <a:r>
              <a:rPr lang="en-US" sz="1400" b="1">
                <a:solidFill>
                  <a:schemeClr val="bg1"/>
                </a:solidFill>
                <a:effectLst/>
                <a:latin typeface="Arial" panose="020B0604020202020204" pitchFamily="34" charset="0"/>
                <a:ea typeface="Calibri"/>
                <a:cs typeface="Arial" panose="020B0604020202020204" pitchFamily="34" charset="0"/>
              </a:rPr>
              <a:t>to do with the dose?</a:t>
            </a:r>
          </a:p>
        </p:txBody>
      </p:sp>
      <p:sp>
        <p:nvSpPr>
          <p:cNvPr id="22" name="decreased met text">
            <a:extLst>
              <a:ext uri="{FF2B5EF4-FFF2-40B4-BE49-F238E27FC236}">
                <a16:creationId xmlns:a16="http://schemas.microsoft.com/office/drawing/2014/main" id="{B149579B-15CA-87CD-7941-EBB1D06205AF}"/>
              </a:ext>
            </a:extLst>
          </p:cNvPr>
          <p:cNvSpPr txBox="1"/>
          <p:nvPr/>
        </p:nvSpPr>
        <p:spPr>
          <a:xfrm>
            <a:off x="4298690" y="4069300"/>
            <a:ext cx="1482786" cy="1121006"/>
          </a:xfrm>
          <a:prstGeom prst="rect">
            <a:avLst/>
          </a:prstGeom>
          <a:noFill/>
        </p:spPr>
        <p:txBody>
          <a:bodyPr wrap="square" rtlCol="0">
            <a:noAutofit/>
          </a:bodyPr>
          <a:lstStyle/>
          <a:p>
            <a:pPr>
              <a:lnSpc>
                <a:spcPts val="1800"/>
              </a:lnSpc>
            </a:pPr>
            <a:r>
              <a:rPr lang="en-US" sz="1300" b="1">
                <a:latin typeface="Arial" panose="020B0604020202020204" pitchFamily="34" charset="0"/>
                <a:cs typeface="Arial" panose="020B0604020202020204" pitchFamily="34" charset="0"/>
              </a:rPr>
              <a:t>Decreased </a:t>
            </a:r>
            <a:br>
              <a:rPr lang="en-US" sz="1300" b="1">
                <a:latin typeface="Arial" panose="020B0604020202020204" pitchFamily="34" charset="0"/>
                <a:cs typeface="Arial" panose="020B0604020202020204" pitchFamily="34" charset="0"/>
              </a:rPr>
            </a:br>
            <a:r>
              <a:rPr lang="en-US" sz="1300" b="1">
                <a:latin typeface="Arial" panose="020B0604020202020204" pitchFamily="34" charset="0"/>
                <a:cs typeface="Arial" panose="020B0604020202020204" pitchFamily="34" charset="0"/>
              </a:rPr>
              <a:t>metabolism</a:t>
            </a:r>
          </a:p>
          <a:p>
            <a:pPr>
              <a:lnSpc>
                <a:spcPts val="1800"/>
              </a:lnSpc>
            </a:pPr>
            <a:r>
              <a:rPr lang="en-US" sz="1200">
                <a:latin typeface="Arial" panose="020B0604020202020204" pitchFamily="34" charset="0"/>
                <a:cs typeface="Arial" panose="020B0604020202020204" pitchFamily="34" charset="0"/>
              </a:rPr>
              <a:t>Possible side </a:t>
            </a:r>
            <a:br>
              <a:rPr lang="en-US" sz="1200">
                <a:latin typeface="Arial" panose="020B0604020202020204" pitchFamily="34" charset="0"/>
                <a:cs typeface="Arial" panose="020B0604020202020204" pitchFamily="34" charset="0"/>
              </a:rPr>
            </a:br>
            <a:r>
              <a:rPr lang="en-US" sz="1200">
                <a:latin typeface="Arial" panose="020B0604020202020204" pitchFamily="34" charset="0"/>
                <a:cs typeface="Arial" panose="020B0604020202020204" pitchFamily="34" charset="0"/>
              </a:rPr>
              <a:t>effects / toxicity</a:t>
            </a:r>
            <a:endParaRPr lang="en-US" sz="1200" b="1">
              <a:latin typeface="Arial" panose="020B0604020202020204" pitchFamily="34" charset="0"/>
              <a:cs typeface="Arial" panose="020B0604020202020204" pitchFamily="34" charset="0"/>
            </a:endParaRPr>
          </a:p>
        </p:txBody>
      </p:sp>
      <p:sp>
        <p:nvSpPr>
          <p:cNvPr id="23" name="higher text">
            <a:extLst>
              <a:ext uri="{FF2B5EF4-FFF2-40B4-BE49-F238E27FC236}">
                <a16:creationId xmlns:a16="http://schemas.microsoft.com/office/drawing/2014/main" id="{7406F411-4C00-BFBA-8ECF-94BF9D90AE63}"/>
              </a:ext>
            </a:extLst>
          </p:cNvPr>
          <p:cNvSpPr txBox="1"/>
          <p:nvPr/>
        </p:nvSpPr>
        <p:spPr>
          <a:xfrm>
            <a:off x="6315669" y="2543787"/>
            <a:ext cx="2021668" cy="549658"/>
          </a:xfrm>
          <a:prstGeom prst="rect">
            <a:avLst/>
          </a:prstGeom>
          <a:noFill/>
        </p:spPr>
        <p:txBody>
          <a:bodyPr wrap="square" rtlCol="0">
            <a:noAutofit/>
          </a:bodyPr>
          <a:lstStyle/>
          <a:p>
            <a:pPr algn="ctr">
              <a:lnSpc>
                <a:spcPts val="1800"/>
              </a:lnSpc>
            </a:pPr>
            <a:r>
              <a:rPr lang="en-US" sz="1300" b="1">
                <a:latin typeface="Arial" panose="020B0604020202020204" pitchFamily="34" charset="0"/>
                <a:cs typeface="Arial" panose="020B0604020202020204" pitchFamily="34" charset="0"/>
              </a:rPr>
              <a:t>Higher doses of </a:t>
            </a:r>
          </a:p>
          <a:p>
            <a:pPr algn="ctr">
              <a:lnSpc>
                <a:spcPts val="1800"/>
              </a:lnSpc>
            </a:pPr>
            <a:r>
              <a:rPr lang="en-US" sz="1300" b="1">
                <a:latin typeface="Arial" panose="020B0604020202020204" pitchFamily="34" charset="0"/>
                <a:cs typeface="Arial" panose="020B0604020202020204" pitchFamily="34" charset="0"/>
              </a:rPr>
              <a:t>medication needed</a:t>
            </a:r>
          </a:p>
        </p:txBody>
      </p:sp>
      <p:sp>
        <p:nvSpPr>
          <p:cNvPr id="24" name="reduce text">
            <a:extLst>
              <a:ext uri="{FF2B5EF4-FFF2-40B4-BE49-F238E27FC236}">
                <a16:creationId xmlns:a16="http://schemas.microsoft.com/office/drawing/2014/main" id="{EE5B07E1-5401-5216-E1E4-1E0556911B34}"/>
              </a:ext>
            </a:extLst>
          </p:cNvPr>
          <p:cNvSpPr txBox="1"/>
          <p:nvPr/>
        </p:nvSpPr>
        <p:spPr>
          <a:xfrm>
            <a:off x="6336087" y="4069300"/>
            <a:ext cx="1980833" cy="627804"/>
          </a:xfrm>
          <a:prstGeom prst="rect">
            <a:avLst/>
          </a:prstGeom>
          <a:noFill/>
        </p:spPr>
        <p:txBody>
          <a:bodyPr wrap="square" rtlCol="0">
            <a:noAutofit/>
          </a:bodyPr>
          <a:lstStyle/>
          <a:p>
            <a:pPr algn="ctr">
              <a:lnSpc>
                <a:spcPts val="1800"/>
              </a:lnSpc>
            </a:pPr>
            <a:r>
              <a:rPr lang="en-US" sz="1300" b="1">
                <a:latin typeface="Arial" panose="020B0604020202020204" pitchFamily="34" charset="0"/>
                <a:cs typeface="Arial" panose="020B0604020202020204" pitchFamily="34" charset="0"/>
              </a:rPr>
              <a:t>Reduce dose, </a:t>
            </a:r>
            <a:br>
              <a:rPr lang="en-US" sz="1300" b="1">
                <a:latin typeface="Arial" panose="020B0604020202020204" pitchFamily="34" charset="0"/>
                <a:cs typeface="Arial" panose="020B0604020202020204" pitchFamily="34" charset="0"/>
              </a:rPr>
            </a:br>
            <a:r>
              <a:rPr lang="en-US" sz="1300" b="1">
                <a:latin typeface="Arial" panose="020B0604020202020204" pitchFamily="34" charset="0"/>
                <a:cs typeface="Arial" panose="020B0604020202020204" pitchFamily="34" charset="0"/>
              </a:rPr>
              <a:t>usually within a week</a:t>
            </a:r>
          </a:p>
        </p:txBody>
      </p:sp>
      <p:grpSp>
        <p:nvGrpSpPr>
          <p:cNvPr id="265" name="reduce med">
            <a:extLst>
              <a:ext uri="{FF2B5EF4-FFF2-40B4-BE49-F238E27FC236}">
                <a16:creationId xmlns:a16="http://schemas.microsoft.com/office/drawing/2014/main" id="{EDECAE5C-F20A-9108-4121-048BED0C0493}"/>
              </a:ext>
            </a:extLst>
          </p:cNvPr>
          <p:cNvGrpSpPr/>
          <p:nvPr/>
        </p:nvGrpSpPr>
        <p:grpSpPr>
          <a:xfrm>
            <a:off x="6860021" y="4781991"/>
            <a:ext cx="932965" cy="660069"/>
            <a:chOff x="6860021" y="4781991"/>
            <a:chExt cx="932965" cy="660069"/>
          </a:xfrm>
        </p:grpSpPr>
        <p:grpSp>
          <p:nvGrpSpPr>
            <p:cNvPr id="25" name="Graphic 6" descr="Medicine with solid fill">
              <a:extLst>
                <a:ext uri="{FF2B5EF4-FFF2-40B4-BE49-F238E27FC236}">
                  <a16:creationId xmlns:a16="http://schemas.microsoft.com/office/drawing/2014/main" id="{A92C9FBB-1D51-1B91-211C-D39663815EFC}"/>
                </a:ext>
              </a:extLst>
            </p:cNvPr>
            <p:cNvGrpSpPr/>
            <p:nvPr/>
          </p:nvGrpSpPr>
          <p:grpSpPr>
            <a:xfrm>
              <a:off x="6860021" y="4781991"/>
              <a:ext cx="462048" cy="660069"/>
              <a:chOff x="6924115" y="2363858"/>
              <a:chExt cx="677817" cy="968310"/>
            </a:xfrm>
            <a:solidFill>
              <a:schemeClr val="tx1">
                <a:alpha val="44897"/>
              </a:schemeClr>
            </a:solidFill>
          </p:grpSpPr>
          <p:sp>
            <p:nvSpPr>
              <p:cNvPr id="26" name="Freeform 25">
                <a:extLst>
                  <a:ext uri="{FF2B5EF4-FFF2-40B4-BE49-F238E27FC236}">
                    <a16:creationId xmlns:a16="http://schemas.microsoft.com/office/drawing/2014/main" id="{78766735-B455-E3F2-5EAA-59179A5534F2}"/>
                  </a:ext>
                </a:extLst>
              </p:cNvPr>
              <p:cNvSpPr/>
              <p:nvPr/>
            </p:nvSpPr>
            <p:spPr>
              <a:xfrm>
                <a:off x="6924115" y="2363858"/>
                <a:ext cx="532570" cy="871479"/>
              </a:xfrm>
              <a:custGeom>
                <a:avLst/>
                <a:gdLst>
                  <a:gd name="connsiteX0" fmla="*/ 532571 w 532570"/>
                  <a:gd name="connsiteY0" fmla="*/ 726233 h 871479"/>
                  <a:gd name="connsiteX1" fmla="*/ 532571 w 532570"/>
                  <a:gd name="connsiteY1" fmla="*/ 629402 h 871479"/>
                  <a:gd name="connsiteX2" fmla="*/ 121039 w 532570"/>
                  <a:gd name="connsiteY2" fmla="*/ 629402 h 871479"/>
                  <a:gd name="connsiteX3" fmla="*/ 96831 w 532570"/>
                  <a:gd name="connsiteY3" fmla="*/ 605194 h 871479"/>
                  <a:gd name="connsiteX4" fmla="*/ 96831 w 532570"/>
                  <a:gd name="connsiteY4" fmla="*/ 363117 h 871479"/>
                  <a:gd name="connsiteX5" fmla="*/ 121039 w 532570"/>
                  <a:gd name="connsiteY5" fmla="*/ 338909 h 871479"/>
                  <a:gd name="connsiteX6" fmla="*/ 532571 w 532570"/>
                  <a:gd name="connsiteY6" fmla="*/ 338909 h 871479"/>
                  <a:gd name="connsiteX7" fmla="*/ 532571 w 532570"/>
                  <a:gd name="connsiteY7" fmla="*/ 242078 h 871479"/>
                  <a:gd name="connsiteX8" fmla="*/ 484155 w 532570"/>
                  <a:gd name="connsiteY8" fmla="*/ 193662 h 871479"/>
                  <a:gd name="connsiteX9" fmla="*/ 441792 w 532570"/>
                  <a:gd name="connsiteY9" fmla="*/ 193662 h 871479"/>
                  <a:gd name="connsiteX10" fmla="*/ 435740 w 532570"/>
                  <a:gd name="connsiteY10" fmla="*/ 187610 h 871479"/>
                  <a:gd name="connsiteX11" fmla="*/ 435740 w 532570"/>
                  <a:gd name="connsiteY11" fmla="*/ 151299 h 871479"/>
                  <a:gd name="connsiteX12" fmla="*/ 441792 w 532570"/>
                  <a:gd name="connsiteY12" fmla="*/ 145247 h 871479"/>
                  <a:gd name="connsiteX13" fmla="*/ 472052 w 532570"/>
                  <a:gd name="connsiteY13" fmla="*/ 145247 h 871479"/>
                  <a:gd name="connsiteX14" fmla="*/ 484155 w 532570"/>
                  <a:gd name="connsiteY14" fmla="*/ 133143 h 871479"/>
                  <a:gd name="connsiteX15" fmla="*/ 484155 w 532570"/>
                  <a:gd name="connsiteY15" fmla="*/ 48416 h 871479"/>
                  <a:gd name="connsiteX16" fmla="*/ 435740 w 532570"/>
                  <a:gd name="connsiteY16" fmla="*/ 0 h 871479"/>
                  <a:gd name="connsiteX17" fmla="*/ 96831 w 532570"/>
                  <a:gd name="connsiteY17" fmla="*/ 0 h 871479"/>
                  <a:gd name="connsiteX18" fmla="*/ 48416 w 532570"/>
                  <a:gd name="connsiteY18" fmla="*/ 48416 h 871479"/>
                  <a:gd name="connsiteX19" fmla="*/ 48416 w 532570"/>
                  <a:gd name="connsiteY19" fmla="*/ 133143 h 871479"/>
                  <a:gd name="connsiteX20" fmla="*/ 60519 w 532570"/>
                  <a:gd name="connsiteY20" fmla="*/ 145247 h 871479"/>
                  <a:gd name="connsiteX21" fmla="*/ 90779 w 532570"/>
                  <a:gd name="connsiteY21" fmla="*/ 145247 h 871479"/>
                  <a:gd name="connsiteX22" fmla="*/ 96831 w 532570"/>
                  <a:gd name="connsiteY22" fmla="*/ 151299 h 871479"/>
                  <a:gd name="connsiteX23" fmla="*/ 96831 w 532570"/>
                  <a:gd name="connsiteY23" fmla="*/ 187610 h 871479"/>
                  <a:gd name="connsiteX24" fmla="*/ 90779 w 532570"/>
                  <a:gd name="connsiteY24" fmla="*/ 193662 h 871479"/>
                  <a:gd name="connsiteX25" fmla="*/ 48416 w 532570"/>
                  <a:gd name="connsiteY25" fmla="*/ 193662 h 871479"/>
                  <a:gd name="connsiteX26" fmla="*/ 0 w 532570"/>
                  <a:gd name="connsiteY26" fmla="*/ 242078 h 871479"/>
                  <a:gd name="connsiteX27" fmla="*/ 0 w 532570"/>
                  <a:gd name="connsiteY27" fmla="*/ 823064 h 871479"/>
                  <a:gd name="connsiteX28" fmla="*/ 48416 w 532570"/>
                  <a:gd name="connsiteY28" fmla="*/ 871480 h 871479"/>
                  <a:gd name="connsiteX29" fmla="*/ 217870 w 532570"/>
                  <a:gd name="connsiteY29" fmla="*/ 871480 h 871479"/>
                  <a:gd name="connsiteX30" fmla="*/ 363117 w 532570"/>
                  <a:gd name="connsiteY30" fmla="*/ 726233 h 871479"/>
                  <a:gd name="connsiteX31" fmla="*/ 532571 w 532570"/>
                  <a:gd name="connsiteY31" fmla="*/ 726233 h 87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2570" h="871479">
                    <a:moveTo>
                      <a:pt x="532571" y="726233"/>
                    </a:moveTo>
                    <a:lnTo>
                      <a:pt x="532571" y="629402"/>
                    </a:lnTo>
                    <a:lnTo>
                      <a:pt x="121039" y="629402"/>
                    </a:lnTo>
                    <a:cubicBezTo>
                      <a:pt x="107725" y="629402"/>
                      <a:pt x="96831" y="618509"/>
                      <a:pt x="96831" y="605194"/>
                    </a:cubicBezTo>
                    <a:lnTo>
                      <a:pt x="96831" y="363117"/>
                    </a:lnTo>
                    <a:cubicBezTo>
                      <a:pt x="96831" y="349802"/>
                      <a:pt x="107725" y="338909"/>
                      <a:pt x="121039" y="338909"/>
                    </a:cubicBezTo>
                    <a:lnTo>
                      <a:pt x="532571" y="338909"/>
                    </a:lnTo>
                    <a:lnTo>
                      <a:pt x="532571" y="242078"/>
                    </a:lnTo>
                    <a:cubicBezTo>
                      <a:pt x="532571" y="215449"/>
                      <a:pt x="510784" y="193662"/>
                      <a:pt x="484155" y="193662"/>
                    </a:cubicBezTo>
                    <a:lnTo>
                      <a:pt x="441792" y="193662"/>
                    </a:lnTo>
                    <a:cubicBezTo>
                      <a:pt x="438161" y="193662"/>
                      <a:pt x="435740" y="191241"/>
                      <a:pt x="435740" y="187610"/>
                    </a:cubicBezTo>
                    <a:lnTo>
                      <a:pt x="435740" y="151299"/>
                    </a:lnTo>
                    <a:cubicBezTo>
                      <a:pt x="435740" y="147667"/>
                      <a:pt x="438161" y="145247"/>
                      <a:pt x="441792" y="145247"/>
                    </a:cubicBezTo>
                    <a:lnTo>
                      <a:pt x="472052" y="145247"/>
                    </a:lnTo>
                    <a:cubicBezTo>
                      <a:pt x="479314" y="145247"/>
                      <a:pt x="484155" y="140405"/>
                      <a:pt x="484155" y="133143"/>
                    </a:cubicBezTo>
                    <a:lnTo>
                      <a:pt x="484155" y="48416"/>
                    </a:lnTo>
                    <a:cubicBezTo>
                      <a:pt x="484155" y="21787"/>
                      <a:pt x="462368" y="0"/>
                      <a:pt x="435740" y="0"/>
                    </a:cubicBezTo>
                    <a:lnTo>
                      <a:pt x="96831" y="0"/>
                    </a:lnTo>
                    <a:cubicBezTo>
                      <a:pt x="70203" y="0"/>
                      <a:pt x="48416" y="21787"/>
                      <a:pt x="48416" y="48416"/>
                    </a:cubicBezTo>
                    <a:lnTo>
                      <a:pt x="48416" y="133143"/>
                    </a:lnTo>
                    <a:cubicBezTo>
                      <a:pt x="48416" y="140405"/>
                      <a:pt x="53257" y="145247"/>
                      <a:pt x="60519" y="145247"/>
                    </a:cubicBezTo>
                    <a:lnTo>
                      <a:pt x="90779" y="145247"/>
                    </a:lnTo>
                    <a:cubicBezTo>
                      <a:pt x="94410" y="145247"/>
                      <a:pt x="96831" y="147667"/>
                      <a:pt x="96831" y="151299"/>
                    </a:cubicBezTo>
                    <a:lnTo>
                      <a:pt x="96831" y="187610"/>
                    </a:lnTo>
                    <a:cubicBezTo>
                      <a:pt x="96831" y="191241"/>
                      <a:pt x="94410" y="193662"/>
                      <a:pt x="90779" y="193662"/>
                    </a:cubicBezTo>
                    <a:lnTo>
                      <a:pt x="48416" y="193662"/>
                    </a:lnTo>
                    <a:cubicBezTo>
                      <a:pt x="21787" y="193662"/>
                      <a:pt x="0" y="215449"/>
                      <a:pt x="0" y="242078"/>
                    </a:cubicBezTo>
                    <a:lnTo>
                      <a:pt x="0" y="823064"/>
                    </a:lnTo>
                    <a:cubicBezTo>
                      <a:pt x="0" y="849693"/>
                      <a:pt x="21787" y="871480"/>
                      <a:pt x="48416" y="871480"/>
                    </a:cubicBezTo>
                    <a:lnTo>
                      <a:pt x="217870" y="871480"/>
                    </a:lnTo>
                    <a:cubicBezTo>
                      <a:pt x="217870" y="791594"/>
                      <a:pt x="283231" y="726233"/>
                      <a:pt x="363117" y="726233"/>
                    </a:cubicBezTo>
                    <a:lnTo>
                      <a:pt x="532571" y="726233"/>
                    </a:lnTo>
                    <a:close/>
                  </a:path>
                </a:pathLst>
              </a:custGeom>
              <a:grpFill/>
              <a:ln w="12005"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E259A966-2F2F-8F3D-C5A4-6A9705FD1802}"/>
                  </a:ext>
                </a:extLst>
              </p:cNvPr>
              <p:cNvSpPr/>
              <p:nvPr/>
            </p:nvSpPr>
            <p:spPr>
              <a:xfrm>
                <a:off x="7069362" y="2751182"/>
                <a:ext cx="387324" cy="193662"/>
              </a:xfrm>
              <a:custGeom>
                <a:avLst/>
                <a:gdLst>
                  <a:gd name="connsiteX0" fmla="*/ 0 w 387324"/>
                  <a:gd name="connsiteY0" fmla="*/ 12104 h 193662"/>
                  <a:gd name="connsiteX1" fmla="*/ 0 w 387324"/>
                  <a:gd name="connsiteY1" fmla="*/ 181558 h 193662"/>
                  <a:gd name="connsiteX2" fmla="*/ 12104 w 387324"/>
                  <a:gd name="connsiteY2" fmla="*/ 193662 h 193662"/>
                  <a:gd name="connsiteX3" fmla="*/ 387324 w 387324"/>
                  <a:gd name="connsiteY3" fmla="*/ 193662 h 193662"/>
                  <a:gd name="connsiteX4" fmla="*/ 387324 w 387324"/>
                  <a:gd name="connsiteY4" fmla="*/ 0 h 193662"/>
                  <a:gd name="connsiteX5" fmla="*/ 12104 w 387324"/>
                  <a:gd name="connsiteY5" fmla="*/ 0 h 193662"/>
                  <a:gd name="connsiteX6" fmla="*/ 0 w 387324"/>
                  <a:gd name="connsiteY6" fmla="*/ 12104 h 19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324" h="193662">
                    <a:moveTo>
                      <a:pt x="0" y="12104"/>
                    </a:moveTo>
                    <a:lnTo>
                      <a:pt x="0" y="181558"/>
                    </a:lnTo>
                    <a:cubicBezTo>
                      <a:pt x="0" y="188821"/>
                      <a:pt x="4842" y="193662"/>
                      <a:pt x="12104" y="193662"/>
                    </a:cubicBezTo>
                    <a:lnTo>
                      <a:pt x="387324" y="193662"/>
                    </a:lnTo>
                    <a:lnTo>
                      <a:pt x="387324" y="0"/>
                    </a:lnTo>
                    <a:lnTo>
                      <a:pt x="12104" y="0"/>
                    </a:lnTo>
                    <a:cubicBezTo>
                      <a:pt x="4842" y="0"/>
                      <a:pt x="0" y="4842"/>
                      <a:pt x="0" y="12104"/>
                    </a:cubicBezTo>
                    <a:close/>
                  </a:path>
                </a:pathLst>
              </a:custGeom>
              <a:grpFill/>
              <a:ln w="12005"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9C074ABA-560C-3F7F-2600-C4CAFF3FFB92}"/>
                  </a:ext>
                </a:extLst>
              </p:cNvPr>
              <p:cNvSpPr/>
              <p:nvPr/>
            </p:nvSpPr>
            <p:spPr>
              <a:xfrm>
                <a:off x="7190401" y="3138506"/>
                <a:ext cx="411532" cy="193662"/>
              </a:xfrm>
              <a:custGeom>
                <a:avLst/>
                <a:gdLst>
                  <a:gd name="connsiteX0" fmla="*/ 205766 w 411532"/>
                  <a:gd name="connsiteY0" fmla="*/ 145247 h 193662"/>
                  <a:gd name="connsiteX1" fmla="*/ 96831 w 411532"/>
                  <a:gd name="connsiteY1" fmla="*/ 145247 h 193662"/>
                  <a:gd name="connsiteX2" fmla="*/ 48416 w 411532"/>
                  <a:gd name="connsiteY2" fmla="*/ 96831 h 193662"/>
                  <a:gd name="connsiteX3" fmla="*/ 96831 w 411532"/>
                  <a:gd name="connsiteY3" fmla="*/ 48416 h 193662"/>
                  <a:gd name="connsiteX4" fmla="*/ 205766 w 411532"/>
                  <a:gd name="connsiteY4" fmla="*/ 48416 h 193662"/>
                  <a:gd name="connsiteX5" fmla="*/ 205766 w 411532"/>
                  <a:gd name="connsiteY5" fmla="*/ 145247 h 193662"/>
                  <a:gd name="connsiteX6" fmla="*/ 314701 w 411532"/>
                  <a:gd name="connsiteY6" fmla="*/ 0 h 193662"/>
                  <a:gd name="connsiteX7" fmla="*/ 96831 w 411532"/>
                  <a:gd name="connsiteY7" fmla="*/ 0 h 193662"/>
                  <a:gd name="connsiteX8" fmla="*/ 0 w 411532"/>
                  <a:gd name="connsiteY8" fmla="*/ 96831 h 193662"/>
                  <a:gd name="connsiteX9" fmla="*/ 96831 w 411532"/>
                  <a:gd name="connsiteY9" fmla="*/ 193662 h 193662"/>
                  <a:gd name="connsiteX10" fmla="*/ 314701 w 411532"/>
                  <a:gd name="connsiteY10" fmla="*/ 193662 h 193662"/>
                  <a:gd name="connsiteX11" fmla="*/ 411532 w 411532"/>
                  <a:gd name="connsiteY11" fmla="*/ 96831 h 193662"/>
                  <a:gd name="connsiteX12" fmla="*/ 314701 w 411532"/>
                  <a:gd name="connsiteY12" fmla="*/ 0 h 19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532" h="193662">
                    <a:moveTo>
                      <a:pt x="205766" y="145247"/>
                    </a:moveTo>
                    <a:lnTo>
                      <a:pt x="96831" y="145247"/>
                    </a:lnTo>
                    <a:cubicBezTo>
                      <a:pt x="70203" y="145247"/>
                      <a:pt x="48416" y="123460"/>
                      <a:pt x="48416" y="96831"/>
                    </a:cubicBezTo>
                    <a:cubicBezTo>
                      <a:pt x="48416" y="70203"/>
                      <a:pt x="70203" y="48416"/>
                      <a:pt x="96831" y="48416"/>
                    </a:cubicBezTo>
                    <a:lnTo>
                      <a:pt x="205766" y="48416"/>
                    </a:lnTo>
                    <a:lnTo>
                      <a:pt x="205766" y="145247"/>
                    </a:lnTo>
                    <a:close/>
                    <a:moveTo>
                      <a:pt x="314701" y="0"/>
                    </a:moveTo>
                    <a:lnTo>
                      <a:pt x="96831" y="0"/>
                    </a:lnTo>
                    <a:cubicBezTo>
                      <a:pt x="43574" y="0"/>
                      <a:pt x="0" y="43574"/>
                      <a:pt x="0" y="96831"/>
                    </a:cubicBezTo>
                    <a:cubicBezTo>
                      <a:pt x="0" y="150088"/>
                      <a:pt x="43574" y="193662"/>
                      <a:pt x="96831" y="193662"/>
                    </a:cubicBezTo>
                    <a:lnTo>
                      <a:pt x="314701" y="193662"/>
                    </a:lnTo>
                    <a:cubicBezTo>
                      <a:pt x="367958" y="193662"/>
                      <a:pt x="411532" y="150088"/>
                      <a:pt x="411532" y="96831"/>
                    </a:cubicBezTo>
                    <a:cubicBezTo>
                      <a:pt x="411532" y="43574"/>
                      <a:pt x="367958" y="0"/>
                      <a:pt x="314701" y="0"/>
                    </a:cubicBezTo>
                    <a:close/>
                  </a:path>
                </a:pathLst>
              </a:custGeom>
              <a:grpFill/>
              <a:ln w="12005" cap="flat">
                <a:noFill/>
                <a:prstDash val="solid"/>
                <a:miter/>
              </a:ln>
            </p:spPr>
            <p:txBody>
              <a:bodyPr rtlCol="0" anchor="ctr"/>
              <a:lstStyle/>
              <a:p>
                <a:endParaRPr lang="en-US"/>
              </a:p>
            </p:txBody>
          </p:sp>
        </p:grpSp>
        <p:sp>
          <p:nvSpPr>
            <p:cNvPr id="29" name="arrow 1">
              <a:extLst>
                <a:ext uri="{FF2B5EF4-FFF2-40B4-BE49-F238E27FC236}">
                  <a16:creationId xmlns:a16="http://schemas.microsoft.com/office/drawing/2014/main" id="{B0C47F9C-2725-B011-5B69-9FCFE4A1DD95}"/>
                </a:ext>
              </a:extLst>
            </p:cNvPr>
            <p:cNvSpPr/>
            <p:nvPr/>
          </p:nvSpPr>
          <p:spPr>
            <a:xfrm rot="5400000">
              <a:off x="7356305" y="4949713"/>
              <a:ext cx="508238" cy="365125"/>
            </a:xfrm>
            <a:custGeom>
              <a:avLst/>
              <a:gdLst>
                <a:gd name="connsiteX0" fmla="*/ 0 w 207506"/>
                <a:gd name="connsiteY0" fmla="*/ 48549 h 242743"/>
                <a:gd name="connsiteX1" fmla="*/ 103753 w 207506"/>
                <a:gd name="connsiteY1" fmla="*/ 48549 h 242743"/>
                <a:gd name="connsiteX2" fmla="*/ 103753 w 207506"/>
                <a:gd name="connsiteY2" fmla="*/ 0 h 242743"/>
                <a:gd name="connsiteX3" fmla="*/ 207506 w 207506"/>
                <a:gd name="connsiteY3" fmla="*/ 121372 h 242743"/>
                <a:gd name="connsiteX4" fmla="*/ 103753 w 207506"/>
                <a:gd name="connsiteY4" fmla="*/ 242743 h 242743"/>
                <a:gd name="connsiteX5" fmla="*/ 103753 w 207506"/>
                <a:gd name="connsiteY5" fmla="*/ 194194 h 242743"/>
                <a:gd name="connsiteX6" fmla="*/ 0 w 207506"/>
                <a:gd name="connsiteY6" fmla="*/ 194194 h 242743"/>
                <a:gd name="connsiteX7" fmla="*/ 0 w 207506"/>
                <a:gd name="connsiteY7" fmla="*/ 48549 h 24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506" h="242743">
                  <a:moveTo>
                    <a:pt x="0" y="48549"/>
                  </a:moveTo>
                  <a:lnTo>
                    <a:pt x="103753" y="48549"/>
                  </a:lnTo>
                  <a:lnTo>
                    <a:pt x="103753" y="0"/>
                  </a:lnTo>
                  <a:lnTo>
                    <a:pt x="207506" y="121372"/>
                  </a:lnTo>
                  <a:lnTo>
                    <a:pt x="103753" y="242743"/>
                  </a:lnTo>
                  <a:lnTo>
                    <a:pt x="103753" y="194194"/>
                  </a:lnTo>
                  <a:lnTo>
                    <a:pt x="0" y="194194"/>
                  </a:lnTo>
                  <a:lnTo>
                    <a:pt x="0" y="48549"/>
                  </a:lnTo>
                  <a:close/>
                </a:path>
              </a:pathLst>
            </a:custGeom>
            <a:solidFill>
              <a:srgbClr val="92D050"/>
            </a:solidFill>
            <a:effectLst/>
          </p:spPr>
          <p:style>
            <a:lnRef idx="0">
              <a:schemeClr val="accent3">
                <a:shade val="90000"/>
                <a:hueOff val="0"/>
                <a:satOff val="0"/>
                <a:lumOff val="0"/>
                <a:alphaOff val="0"/>
              </a:schemeClr>
            </a:lnRef>
            <a:fillRef idx="1">
              <a:scrgbClr r="0" g="0" b="0"/>
            </a:fillRef>
            <a:effectRef idx="1">
              <a:scrgbClr r="0" g="0" b="0"/>
            </a:effectRef>
            <a:fontRef idx="minor">
              <a:schemeClr val="lt1"/>
            </a:fontRef>
          </p:style>
          <p:txBody>
            <a:bodyPr spcFirstLastPara="0" vert="horz" wrap="square" lIns="0" tIns="48549" rIns="62252" bIns="48549" numCol="1" spcCol="1270" anchor="ctr" anchorCtr="0">
              <a:noAutofit/>
            </a:bodyPr>
            <a:lstStyle/>
            <a:p>
              <a:pPr marL="0" lvl="0" indent="0" algn="ctr" defTabSz="444500">
                <a:lnSpc>
                  <a:spcPct val="90000"/>
                </a:lnSpc>
                <a:spcBef>
                  <a:spcPct val="0"/>
                </a:spcBef>
                <a:spcAft>
                  <a:spcPct val="35000"/>
                </a:spcAft>
                <a:buNone/>
              </a:pPr>
              <a:endParaRPr lang="en-US" sz="1000" kern="1200"/>
            </a:p>
          </p:txBody>
        </p:sp>
      </p:grpSp>
      <p:sp>
        <p:nvSpPr>
          <p:cNvPr id="32" name="Rounded Rectangle 31">
            <a:extLst>
              <a:ext uri="{FF2B5EF4-FFF2-40B4-BE49-F238E27FC236}">
                <a16:creationId xmlns:a16="http://schemas.microsoft.com/office/drawing/2014/main" id="{91263AFB-7C9C-8F9A-33E2-D373B4BB7172}"/>
              </a:ext>
            </a:extLst>
          </p:cNvPr>
          <p:cNvSpPr/>
          <p:nvPr/>
        </p:nvSpPr>
        <p:spPr bwMode="auto">
          <a:xfrm>
            <a:off x="3438990" y="5279331"/>
            <a:ext cx="2266021" cy="734733"/>
          </a:xfrm>
          <a:prstGeom prst="roundRect">
            <a:avLst/>
          </a:prstGeom>
          <a:solidFill>
            <a:schemeClr val="accent1"/>
          </a:solidFill>
          <a:ln w="9525">
            <a:noFill/>
            <a:miter lim="800000"/>
            <a:headEnd/>
            <a:tailEnd/>
          </a:ln>
          <a:effectLst/>
        </p:spPr>
        <p:txBody>
          <a:bodyPr rot="0" vert="horz" wrap="square" lIns="0" tIns="0" rIns="0" bIns="18000" rtlCol="0" anchor="ctr" anchorCtr="0" upright="1">
            <a:noAutofit/>
          </a:bodyPr>
          <a:lstStyle/>
          <a:p>
            <a:pPr algn="ctr">
              <a:lnSpc>
                <a:spcPts val="1500"/>
              </a:lnSpc>
              <a:spcAft>
                <a:spcPts val="0"/>
              </a:spcAft>
            </a:pPr>
            <a:r>
              <a:rPr lang="en-US" sz="1200" b="1">
                <a:solidFill>
                  <a:schemeClr val="bg1"/>
                </a:solidFill>
                <a:latin typeface="Arial" panose="020B0604020202020204" pitchFamily="34" charset="0"/>
                <a:ea typeface="Calibri"/>
                <a:cs typeface="Arial" panose="020B0604020202020204" pitchFamily="34" charset="0"/>
              </a:rPr>
              <a:t>Monitor for side effects:</a:t>
            </a:r>
            <a:r>
              <a:rPr lang="en-US" sz="1200">
                <a:solidFill>
                  <a:schemeClr val="bg1"/>
                </a:solidFill>
                <a:latin typeface="Arial" panose="020B0604020202020204" pitchFamily="34" charset="0"/>
                <a:ea typeface="Calibri"/>
                <a:cs typeface="Arial" panose="020B0604020202020204" pitchFamily="34" charset="0"/>
              </a:rPr>
              <a:t> </a:t>
            </a:r>
            <a:br>
              <a:rPr lang="en-US" sz="1200">
                <a:solidFill>
                  <a:schemeClr val="bg1"/>
                </a:solidFill>
                <a:latin typeface="Arial" panose="020B0604020202020204" pitchFamily="34" charset="0"/>
                <a:ea typeface="Calibri"/>
                <a:cs typeface="Arial" panose="020B0604020202020204" pitchFamily="34" charset="0"/>
              </a:rPr>
            </a:br>
            <a:r>
              <a:rPr lang="en-US" sz="1200">
                <a:solidFill>
                  <a:schemeClr val="bg1"/>
                </a:solidFill>
                <a:latin typeface="Arial" panose="020B0604020202020204" pitchFamily="34" charset="0"/>
                <a:ea typeface="Calibri"/>
                <a:cs typeface="Arial" panose="020B0604020202020204" pitchFamily="34" charset="0"/>
              </a:rPr>
              <a:t>blood levels may rise as </a:t>
            </a:r>
            <a:br>
              <a:rPr lang="en-US" sz="1200">
                <a:solidFill>
                  <a:schemeClr val="bg1"/>
                </a:solidFill>
                <a:latin typeface="Arial" panose="020B0604020202020204" pitchFamily="34" charset="0"/>
                <a:ea typeface="Calibri"/>
                <a:cs typeface="Arial" panose="020B0604020202020204" pitchFamily="34" charset="0"/>
              </a:rPr>
            </a:br>
            <a:r>
              <a:rPr lang="en-US" sz="1200">
                <a:solidFill>
                  <a:schemeClr val="bg1"/>
                </a:solidFill>
                <a:latin typeface="Arial" panose="020B0604020202020204" pitchFamily="34" charset="0"/>
                <a:ea typeface="Calibri"/>
                <a:cs typeface="Arial" panose="020B0604020202020204" pitchFamily="34" charset="0"/>
              </a:rPr>
              <a:t>liver metabolism slows</a:t>
            </a:r>
            <a:endParaRPr lang="en-US" sz="1200">
              <a:solidFill>
                <a:schemeClr val="bg1"/>
              </a:solidFill>
              <a:effectLst/>
              <a:latin typeface="Arial" panose="020B0604020202020204" pitchFamily="34" charset="0"/>
              <a:ea typeface="Calibri"/>
              <a:cs typeface="Arial" panose="020B0604020202020204" pitchFamily="34" charset="0"/>
            </a:endParaRPr>
          </a:p>
        </p:txBody>
      </p:sp>
      <p:grpSp>
        <p:nvGrpSpPr>
          <p:cNvPr id="263" name="increased met">
            <a:extLst>
              <a:ext uri="{FF2B5EF4-FFF2-40B4-BE49-F238E27FC236}">
                <a16:creationId xmlns:a16="http://schemas.microsoft.com/office/drawing/2014/main" id="{EBC2FA1A-D2FF-F5F5-6895-2D875F15290F}"/>
              </a:ext>
            </a:extLst>
          </p:cNvPr>
          <p:cNvGrpSpPr/>
          <p:nvPr/>
        </p:nvGrpSpPr>
        <p:grpSpPr>
          <a:xfrm>
            <a:off x="3665769" y="1987468"/>
            <a:ext cx="495215" cy="1012941"/>
            <a:chOff x="3665769" y="1987468"/>
            <a:chExt cx="495215" cy="1012941"/>
          </a:xfrm>
        </p:grpSpPr>
        <p:grpSp>
          <p:nvGrpSpPr>
            <p:cNvPr id="35" name="Graphic 33" descr="Man with solid fill">
              <a:extLst>
                <a:ext uri="{FF2B5EF4-FFF2-40B4-BE49-F238E27FC236}">
                  <a16:creationId xmlns:a16="http://schemas.microsoft.com/office/drawing/2014/main" id="{C0ADA255-0669-527A-7169-86D844BB2863}"/>
                </a:ext>
              </a:extLst>
            </p:cNvPr>
            <p:cNvGrpSpPr/>
            <p:nvPr/>
          </p:nvGrpSpPr>
          <p:grpSpPr>
            <a:xfrm>
              <a:off x="3665769" y="1987468"/>
              <a:ext cx="495215" cy="1012941"/>
              <a:chOff x="3507530" y="1833938"/>
              <a:chExt cx="596424" cy="1219960"/>
            </a:xfrm>
            <a:solidFill>
              <a:schemeClr val="tx1">
                <a:alpha val="69648"/>
              </a:schemeClr>
            </a:solidFill>
          </p:grpSpPr>
          <p:sp>
            <p:nvSpPr>
              <p:cNvPr id="36" name="Freeform 35">
                <a:extLst>
                  <a:ext uri="{FF2B5EF4-FFF2-40B4-BE49-F238E27FC236}">
                    <a16:creationId xmlns:a16="http://schemas.microsoft.com/office/drawing/2014/main" id="{026EBB61-7403-B65A-09BA-E851711F7514}"/>
                  </a:ext>
                </a:extLst>
              </p:cNvPr>
              <p:cNvSpPr/>
              <p:nvPr/>
            </p:nvSpPr>
            <p:spPr>
              <a:xfrm>
                <a:off x="3697302" y="1833938"/>
                <a:ext cx="216881" cy="216881"/>
              </a:xfrm>
              <a:custGeom>
                <a:avLst/>
                <a:gdLst>
                  <a:gd name="connsiteX0" fmla="*/ 216882 w 216881"/>
                  <a:gd name="connsiteY0" fmla="*/ 108441 h 216881"/>
                  <a:gd name="connsiteX1" fmla="*/ 108441 w 216881"/>
                  <a:gd name="connsiteY1" fmla="*/ 216882 h 216881"/>
                  <a:gd name="connsiteX2" fmla="*/ 0 w 216881"/>
                  <a:gd name="connsiteY2" fmla="*/ 108441 h 216881"/>
                  <a:gd name="connsiteX3" fmla="*/ 108441 w 216881"/>
                  <a:gd name="connsiteY3" fmla="*/ 0 h 216881"/>
                  <a:gd name="connsiteX4" fmla="*/ 216882 w 216881"/>
                  <a:gd name="connsiteY4" fmla="*/ 108441 h 216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881" h="216881">
                    <a:moveTo>
                      <a:pt x="216882" y="108441"/>
                    </a:moveTo>
                    <a:cubicBezTo>
                      <a:pt x="216882" y="168331"/>
                      <a:pt x="168331" y="216882"/>
                      <a:pt x="108441" y="216882"/>
                    </a:cubicBezTo>
                    <a:cubicBezTo>
                      <a:pt x="48551" y="216882"/>
                      <a:pt x="0" y="168331"/>
                      <a:pt x="0" y="108441"/>
                    </a:cubicBezTo>
                    <a:cubicBezTo>
                      <a:pt x="0" y="48551"/>
                      <a:pt x="48551" y="0"/>
                      <a:pt x="108441" y="0"/>
                    </a:cubicBezTo>
                    <a:cubicBezTo>
                      <a:pt x="168331" y="0"/>
                      <a:pt x="216882" y="48551"/>
                      <a:pt x="216882" y="108441"/>
                    </a:cubicBezTo>
                    <a:close/>
                  </a:path>
                </a:pathLst>
              </a:custGeom>
              <a:grpFill/>
              <a:ln w="13494"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A75F959A-AD4E-5AE5-6597-C84B99047946}"/>
                  </a:ext>
                </a:extLst>
              </p:cNvPr>
              <p:cNvSpPr/>
              <p:nvPr/>
            </p:nvSpPr>
            <p:spPr>
              <a:xfrm>
                <a:off x="3507530" y="2077931"/>
                <a:ext cx="596424" cy="975967"/>
              </a:xfrm>
              <a:custGeom>
                <a:avLst/>
                <a:gdLst>
                  <a:gd name="connsiteX0" fmla="*/ 593714 w 596424"/>
                  <a:gd name="connsiteY0" fmla="*/ 422919 h 975967"/>
                  <a:gd name="connsiteX1" fmla="*/ 517805 w 596424"/>
                  <a:gd name="connsiteY1" fmla="*/ 100308 h 975967"/>
                  <a:gd name="connsiteX2" fmla="*/ 501539 w 596424"/>
                  <a:gd name="connsiteY2" fmla="*/ 70487 h 975967"/>
                  <a:gd name="connsiteX3" fmla="*/ 387676 w 596424"/>
                  <a:gd name="connsiteY3" fmla="*/ 10844 h 975967"/>
                  <a:gd name="connsiteX4" fmla="*/ 298212 w 596424"/>
                  <a:gd name="connsiteY4" fmla="*/ 0 h 975967"/>
                  <a:gd name="connsiteX5" fmla="*/ 208749 w 596424"/>
                  <a:gd name="connsiteY5" fmla="*/ 13555 h 975967"/>
                  <a:gd name="connsiteX6" fmla="*/ 94886 w 596424"/>
                  <a:gd name="connsiteY6" fmla="*/ 73198 h 975967"/>
                  <a:gd name="connsiteX7" fmla="*/ 78620 w 596424"/>
                  <a:gd name="connsiteY7" fmla="*/ 103019 h 975967"/>
                  <a:gd name="connsiteX8" fmla="*/ 2711 w 596424"/>
                  <a:gd name="connsiteY8" fmla="*/ 425630 h 975967"/>
                  <a:gd name="connsiteX9" fmla="*/ 0 w 596424"/>
                  <a:gd name="connsiteY9" fmla="*/ 439185 h 975967"/>
                  <a:gd name="connsiteX10" fmla="*/ 54220 w 596424"/>
                  <a:gd name="connsiteY10" fmla="*/ 493406 h 975967"/>
                  <a:gd name="connsiteX11" fmla="*/ 105730 w 596424"/>
                  <a:gd name="connsiteY11" fmla="*/ 452741 h 975967"/>
                  <a:gd name="connsiteX12" fmla="*/ 162661 w 596424"/>
                  <a:gd name="connsiteY12" fmla="*/ 216882 h 975967"/>
                  <a:gd name="connsiteX13" fmla="*/ 162661 w 596424"/>
                  <a:gd name="connsiteY13" fmla="*/ 975968 h 975967"/>
                  <a:gd name="connsiteX14" fmla="*/ 271102 w 596424"/>
                  <a:gd name="connsiteY14" fmla="*/ 975968 h 975967"/>
                  <a:gd name="connsiteX15" fmla="*/ 271102 w 596424"/>
                  <a:gd name="connsiteY15" fmla="*/ 487984 h 975967"/>
                  <a:gd name="connsiteX16" fmla="*/ 325323 w 596424"/>
                  <a:gd name="connsiteY16" fmla="*/ 487984 h 975967"/>
                  <a:gd name="connsiteX17" fmla="*/ 325323 w 596424"/>
                  <a:gd name="connsiteY17" fmla="*/ 975968 h 975967"/>
                  <a:gd name="connsiteX18" fmla="*/ 433763 w 596424"/>
                  <a:gd name="connsiteY18" fmla="*/ 975968 h 975967"/>
                  <a:gd name="connsiteX19" fmla="*/ 433763 w 596424"/>
                  <a:gd name="connsiteY19" fmla="*/ 214171 h 975967"/>
                  <a:gd name="connsiteX20" fmla="*/ 490695 w 596424"/>
                  <a:gd name="connsiteY20" fmla="*/ 450029 h 975967"/>
                  <a:gd name="connsiteX21" fmla="*/ 542204 w 596424"/>
                  <a:gd name="connsiteY21" fmla="*/ 490695 h 975967"/>
                  <a:gd name="connsiteX22" fmla="*/ 596425 w 596424"/>
                  <a:gd name="connsiteY22" fmla="*/ 436474 h 975967"/>
                  <a:gd name="connsiteX23" fmla="*/ 593714 w 596424"/>
                  <a:gd name="connsiteY23" fmla="*/ 422919 h 97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6424" h="975967">
                    <a:moveTo>
                      <a:pt x="593714" y="422919"/>
                    </a:moveTo>
                    <a:lnTo>
                      <a:pt x="517805" y="100308"/>
                    </a:lnTo>
                    <a:cubicBezTo>
                      <a:pt x="515094" y="89464"/>
                      <a:pt x="509672" y="78620"/>
                      <a:pt x="501539" y="70487"/>
                    </a:cubicBezTo>
                    <a:cubicBezTo>
                      <a:pt x="469007" y="43376"/>
                      <a:pt x="431052" y="24399"/>
                      <a:pt x="387676" y="10844"/>
                    </a:cubicBezTo>
                    <a:cubicBezTo>
                      <a:pt x="357855" y="5422"/>
                      <a:pt x="328034" y="0"/>
                      <a:pt x="298212" y="0"/>
                    </a:cubicBezTo>
                    <a:cubicBezTo>
                      <a:pt x="268391" y="0"/>
                      <a:pt x="238570" y="5422"/>
                      <a:pt x="208749" y="13555"/>
                    </a:cubicBezTo>
                    <a:cubicBezTo>
                      <a:pt x="165372" y="24399"/>
                      <a:pt x="127418" y="46087"/>
                      <a:pt x="94886" y="73198"/>
                    </a:cubicBezTo>
                    <a:cubicBezTo>
                      <a:pt x="86753" y="81331"/>
                      <a:pt x="81331" y="92175"/>
                      <a:pt x="78620" y="103019"/>
                    </a:cubicBezTo>
                    <a:lnTo>
                      <a:pt x="2711" y="425630"/>
                    </a:lnTo>
                    <a:cubicBezTo>
                      <a:pt x="2711" y="428341"/>
                      <a:pt x="0" y="433763"/>
                      <a:pt x="0" y="439185"/>
                    </a:cubicBezTo>
                    <a:cubicBezTo>
                      <a:pt x="0" y="469007"/>
                      <a:pt x="24399" y="493406"/>
                      <a:pt x="54220" y="493406"/>
                    </a:cubicBezTo>
                    <a:cubicBezTo>
                      <a:pt x="78620" y="493406"/>
                      <a:pt x="100308" y="474429"/>
                      <a:pt x="105730" y="452741"/>
                    </a:cubicBezTo>
                    <a:lnTo>
                      <a:pt x="162661" y="216882"/>
                    </a:lnTo>
                    <a:lnTo>
                      <a:pt x="162661" y="975968"/>
                    </a:lnTo>
                    <a:lnTo>
                      <a:pt x="271102" y="975968"/>
                    </a:lnTo>
                    <a:lnTo>
                      <a:pt x="271102" y="487984"/>
                    </a:lnTo>
                    <a:lnTo>
                      <a:pt x="325323" y="487984"/>
                    </a:lnTo>
                    <a:lnTo>
                      <a:pt x="325323" y="975968"/>
                    </a:lnTo>
                    <a:lnTo>
                      <a:pt x="433763" y="975968"/>
                    </a:lnTo>
                    <a:lnTo>
                      <a:pt x="433763" y="214171"/>
                    </a:lnTo>
                    <a:lnTo>
                      <a:pt x="490695" y="450029"/>
                    </a:lnTo>
                    <a:cubicBezTo>
                      <a:pt x="496117" y="471718"/>
                      <a:pt x="517805" y="490695"/>
                      <a:pt x="542204" y="490695"/>
                    </a:cubicBezTo>
                    <a:cubicBezTo>
                      <a:pt x="572025" y="490695"/>
                      <a:pt x="596425" y="466296"/>
                      <a:pt x="596425" y="436474"/>
                    </a:cubicBezTo>
                    <a:cubicBezTo>
                      <a:pt x="596425" y="431052"/>
                      <a:pt x="593714" y="425630"/>
                      <a:pt x="593714" y="422919"/>
                    </a:cubicBezTo>
                    <a:close/>
                  </a:path>
                </a:pathLst>
              </a:custGeom>
              <a:grpFill/>
              <a:ln w="13494" cap="flat">
                <a:noFill/>
                <a:prstDash val="solid"/>
                <a:miter/>
              </a:ln>
            </p:spPr>
            <p:txBody>
              <a:bodyPr rtlCol="0" anchor="ctr"/>
              <a:lstStyle/>
              <a:p>
                <a:endParaRPr lang="en-US"/>
              </a:p>
            </p:txBody>
          </p:sp>
        </p:grpSp>
        <p:sp>
          <p:nvSpPr>
            <p:cNvPr id="38" name="Oval 37">
              <a:extLst>
                <a:ext uri="{FF2B5EF4-FFF2-40B4-BE49-F238E27FC236}">
                  <a16:creationId xmlns:a16="http://schemas.microsoft.com/office/drawing/2014/main" id="{B1FABAC2-FB5A-4D72-F7A2-6247FC5E108C}"/>
                </a:ext>
              </a:extLst>
            </p:cNvPr>
            <p:cNvSpPr/>
            <p:nvPr/>
          </p:nvSpPr>
          <p:spPr bwMode="auto">
            <a:xfrm>
              <a:off x="3831168" y="2312021"/>
              <a:ext cx="164417" cy="164417"/>
            </a:xfrm>
            <a:prstGeom prst="ellipse">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cxnSp>
          <p:nvCxnSpPr>
            <p:cNvPr id="40" name="Straight Connector 39">
              <a:extLst>
                <a:ext uri="{FF2B5EF4-FFF2-40B4-BE49-F238E27FC236}">
                  <a16:creationId xmlns:a16="http://schemas.microsoft.com/office/drawing/2014/main" id="{990D589A-BFDA-43B0-FA27-AF9CD70B7ADA}"/>
                </a:ext>
              </a:extLst>
            </p:cNvPr>
            <p:cNvCxnSpPr>
              <a:cxnSpLocks/>
            </p:cNvCxnSpPr>
            <p:nvPr/>
          </p:nvCxnSpPr>
          <p:spPr>
            <a:xfrm>
              <a:off x="3913377" y="2184428"/>
              <a:ext cx="0" cy="183661"/>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4" name="Freeform 53">
              <a:extLst>
                <a:ext uri="{FF2B5EF4-FFF2-40B4-BE49-F238E27FC236}">
                  <a16:creationId xmlns:a16="http://schemas.microsoft.com/office/drawing/2014/main" id="{2EBCD65E-D91C-6684-3BF7-53D256F37364}"/>
                </a:ext>
              </a:extLst>
            </p:cNvPr>
            <p:cNvSpPr/>
            <p:nvPr/>
          </p:nvSpPr>
          <p:spPr>
            <a:xfrm rot="16200000">
              <a:off x="3896625" y="2339418"/>
              <a:ext cx="33505" cy="109611"/>
            </a:xfrm>
            <a:custGeom>
              <a:avLst/>
              <a:gdLst>
                <a:gd name="connsiteX0" fmla="*/ 0 w 239851"/>
                <a:gd name="connsiteY0" fmla="*/ 0 h 784682"/>
                <a:gd name="connsiteX1" fmla="*/ 239851 w 239851"/>
                <a:gd name="connsiteY1" fmla="*/ 0 h 784682"/>
                <a:gd name="connsiteX2" fmla="*/ 239851 w 239851"/>
                <a:gd name="connsiteY2" fmla="*/ 784683 h 784682"/>
                <a:gd name="connsiteX3" fmla="*/ 0 w 239851"/>
                <a:gd name="connsiteY3" fmla="*/ 784683 h 784682"/>
              </a:gdLst>
              <a:ahLst/>
              <a:cxnLst>
                <a:cxn ang="0">
                  <a:pos x="connsiteX0" y="connsiteY0"/>
                </a:cxn>
                <a:cxn ang="0">
                  <a:pos x="connsiteX1" y="connsiteY1"/>
                </a:cxn>
                <a:cxn ang="0">
                  <a:pos x="connsiteX2" y="connsiteY2"/>
                </a:cxn>
                <a:cxn ang="0">
                  <a:pos x="connsiteX3" y="connsiteY3"/>
                </a:cxn>
              </a:cxnLst>
              <a:rect l="l" t="t" r="r" b="b"/>
              <a:pathLst>
                <a:path w="239851" h="784682">
                  <a:moveTo>
                    <a:pt x="0" y="0"/>
                  </a:moveTo>
                  <a:lnTo>
                    <a:pt x="239851" y="0"/>
                  </a:lnTo>
                  <a:lnTo>
                    <a:pt x="239851" y="784683"/>
                  </a:lnTo>
                  <a:lnTo>
                    <a:pt x="0" y="784683"/>
                  </a:lnTo>
                  <a:close/>
                </a:path>
              </a:pathLst>
            </a:custGeom>
            <a:solidFill>
              <a:srgbClr val="FF0000"/>
            </a:solidFill>
            <a:ln w="9458" cap="flat">
              <a:noFill/>
              <a:prstDash val="solid"/>
              <a:miter/>
            </a:ln>
          </p:spPr>
          <p:txBody>
            <a:bodyPr rtlCol="0" anchor="ctr"/>
            <a:lstStyle/>
            <a:p>
              <a:endParaRPr lang="en-US" u="sng"/>
            </a:p>
          </p:txBody>
        </p:sp>
        <p:sp>
          <p:nvSpPr>
            <p:cNvPr id="55" name="Freeform 54">
              <a:extLst>
                <a:ext uri="{FF2B5EF4-FFF2-40B4-BE49-F238E27FC236}">
                  <a16:creationId xmlns:a16="http://schemas.microsoft.com/office/drawing/2014/main" id="{9775923C-C18B-F405-20D3-BEEDBA4711F3}"/>
                </a:ext>
              </a:extLst>
            </p:cNvPr>
            <p:cNvSpPr/>
            <p:nvPr/>
          </p:nvSpPr>
          <p:spPr>
            <a:xfrm rot="10800000">
              <a:off x="3896622" y="2339424"/>
              <a:ext cx="33505" cy="109611"/>
            </a:xfrm>
            <a:custGeom>
              <a:avLst/>
              <a:gdLst>
                <a:gd name="connsiteX0" fmla="*/ 0 w 239851"/>
                <a:gd name="connsiteY0" fmla="*/ 0 h 784682"/>
                <a:gd name="connsiteX1" fmla="*/ 239851 w 239851"/>
                <a:gd name="connsiteY1" fmla="*/ 0 h 784682"/>
                <a:gd name="connsiteX2" fmla="*/ 239851 w 239851"/>
                <a:gd name="connsiteY2" fmla="*/ 784683 h 784682"/>
                <a:gd name="connsiteX3" fmla="*/ 0 w 239851"/>
                <a:gd name="connsiteY3" fmla="*/ 784683 h 784682"/>
              </a:gdLst>
              <a:ahLst/>
              <a:cxnLst>
                <a:cxn ang="0">
                  <a:pos x="connsiteX0" y="connsiteY0"/>
                </a:cxn>
                <a:cxn ang="0">
                  <a:pos x="connsiteX1" y="connsiteY1"/>
                </a:cxn>
                <a:cxn ang="0">
                  <a:pos x="connsiteX2" y="connsiteY2"/>
                </a:cxn>
                <a:cxn ang="0">
                  <a:pos x="connsiteX3" y="connsiteY3"/>
                </a:cxn>
              </a:cxnLst>
              <a:rect l="l" t="t" r="r" b="b"/>
              <a:pathLst>
                <a:path w="239851" h="784682">
                  <a:moveTo>
                    <a:pt x="0" y="0"/>
                  </a:moveTo>
                  <a:lnTo>
                    <a:pt x="239851" y="0"/>
                  </a:lnTo>
                  <a:lnTo>
                    <a:pt x="239851" y="784683"/>
                  </a:lnTo>
                  <a:lnTo>
                    <a:pt x="0" y="784683"/>
                  </a:lnTo>
                  <a:close/>
                </a:path>
              </a:pathLst>
            </a:custGeom>
            <a:solidFill>
              <a:srgbClr val="FF0000"/>
            </a:solidFill>
            <a:ln w="9458" cap="flat">
              <a:noFill/>
              <a:prstDash val="solid"/>
              <a:miter/>
            </a:ln>
          </p:spPr>
          <p:txBody>
            <a:bodyPr rtlCol="0" anchor="ctr"/>
            <a:lstStyle/>
            <a:p>
              <a:endParaRPr lang="en-US" u="sng"/>
            </a:p>
          </p:txBody>
        </p:sp>
      </p:grpSp>
      <p:grpSp>
        <p:nvGrpSpPr>
          <p:cNvPr id="264" name="decreased met">
            <a:extLst>
              <a:ext uri="{FF2B5EF4-FFF2-40B4-BE49-F238E27FC236}">
                <a16:creationId xmlns:a16="http://schemas.microsoft.com/office/drawing/2014/main" id="{FE0E9CA6-6E8F-BBAA-4F7F-9AF0F906BD21}"/>
              </a:ext>
            </a:extLst>
          </p:cNvPr>
          <p:cNvGrpSpPr/>
          <p:nvPr/>
        </p:nvGrpSpPr>
        <p:grpSpPr>
          <a:xfrm>
            <a:off x="3665769" y="4114453"/>
            <a:ext cx="495215" cy="1012941"/>
            <a:chOff x="3665769" y="4114453"/>
            <a:chExt cx="495215" cy="1012941"/>
          </a:xfrm>
        </p:grpSpPr>
        <p:grpSp>
          <p:nvGrpSpPr>
            <p:cNvPr id="79" name="Graphic 33" descr="Man with solid fill">
              <a:extLst>
                <a:ext uri="{FF2B5EF4-FFF2-40B4-BE49-F238E27FC236}">
                  <a16:creationId xmlns:a16="http://schemas.microsoft.com/office/drawing/2014/main" id="{A3AA1DA1-95F5-6CE1-3AF5-056968397804}"/>
                </a:ext>
              </a:extLst>
            </p:cNvPr>
            <p:cNvGrpSpPr/>
            <p:nvPr/>
          </p:nvGrpSpPr>
          <p:grpSpPr>
            <a:xfrm>
              <a:off x="3665769" y="4114453"/>
              <a:ext cx="495215" cy="1012941"/>
              <a:chOff x="3507530" y="1833938"/>
              <a:chExt cx="596424" cy="1219960"/>
            </a:xfrm>
            <a:solidFill>
              <a:schemeClr val="tx1">
                <a:alpha val="44937"/>
              </a:schemeClr>
            </a:solidFill>
          </p:grpSpPr>
          <p:sp>
            <p:nvSpPr>
              <p:cNvPr id="85" name="Freeform 84">
                <a:extLst>
                  <a:ext uri="{FF2B5EF4-FFF2-40B4-BE49-F238E27FC236}">
                    <a16:creationId xmlns:a16="http://schemas.microsoft.com/office/drawing/2014/main" id="{FE7F7E71-4E97-56C1-5BF9-06C8BD5BEF9D}"/>
                  </a:ext>
                </a:extLst>
              </p:cNvPr>
              <p:cNvSpPr/>
              <p:nvPr/>
            </p:nvSpPr>
            <p:spPr>
              <a:xfrm>
                <a:off x="3697302" y="1833938"/>
                <a:ext cx="216881" cy="216881"/>
              </a:xfrm>
              <a:custGeom>
                <a:avLst/>
                <a:gdLst>
                  <a:gd name="connsiteX0" fmla="*/ 216882 w 216881"/>
                  <a:gd name="connsiteY0" fmla="*/ 108441 h 216881"/>
                  <a:gd name="connsiteX1" fmla="*/ 108441 w 216881"/>
                  <a:gd name="connsiteY1" fmla="*/ 216882 h 216881"/>
                  <a:gd name="connsiteX2" fmla="*/ 0 w 216881"/>
                  <a:gd name="connsiteY2" fmla="*/ 108441 h 216881"/>
                  <a:gd name="connsiteX3" fmla="*/ 108441 w 216881"/>
                  <a:gd name="connsiteY3" fmla="*/ 0 h 216881"/>
                  <a:gd name="connsiteX4" fmla="*/ 216882 w 216881"/>
                  <a:gd name="connsiteY4" fmla="*/ 108441 h 216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881" h="216881">
                    <a:moveTo>
                      <a:pt x="216882" y="108441"/>
                    </a:moveTo>
                    <a:cubicBezTo>
                      <a:pt x="216882" y="168331"/>
                      <a:pt x="168331" y="216882"/>
                      <a:pt x="108441" y="216882"/>
                    </a:cubicBezTo>
                    <a:cubicBezTo>
                      <a:pt x="48551" y="216882"/>
                      <a:pt x="0" y="168331"/>
                      <a:pt x="0" y="108441"/>
                    </a:cubicBezTo>
                    <a:cubicBezTo>
                      <a:pt x="0" y="48551"/>
                      <a:pt x="48551" y="0"/>
                      <a:pt x="108441" y="0"/>
                    </a:cubicBezTo>
                    <a:cubicBezTo>
                      <a:pt x="168331" y="0"/>
                      <a:pt x="216882" y="48551"/>
                      <a:pt x="216882" y="108441"/>
                    </a:cubicBezTo>
                    <a:close/>
                  </a:path>
                </a:pathLst>
              </a:custGeom>
              <a:grpFill/>
              <a:ln w="1349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39B28209-0A5B-B7FD-2C78-D8E1A018E1B1}"/>
                  </a:ext>
                </a:extLst>
              </p:cNvPr>
              <p:cNvSpPr/>
              <p:nvPr/>
            </p:nvSpPr>
            <p:spPr>
              <a:xfrm>
                <a:off x="3507530" y="2077931"/>
                <a:ext cx="596424" cy="975967"/>
              </a:xfrm>
              <a:custGeom>
                <a:avLst/>
                <a:gdLst>
                  <a:gd name="connsiteX0" fmla="*/ 593714 w 596424"/>
                  <a:gd name="connsiteY0" fmla="*/ 422919 h 975967"/>
                  <a:gd name="connsiteX1" fmla="*/ 517805 w 596424"/>
                  <a:gd name="connsiteY1" fmla="*/ 100308 h 975967"/>
                  <a:gd name="connsiteX2" fmla="*/ 501539 w 596424"/>
                  <a:gd name="connsiteY2" fmla="*/ 70487 h 975967"/>
                  <a:gd name="connsiteX3" fmla="*/ 387676 w 596424"/>
                  <a:gd name="connsiteY3" fmla="*/ 10844 h 975967"/>
                  <a:gd name="connsiteX4" fmla="*/ 298212 w 596424"/>
                  <a:gd name="connsiteY4" fmla="*/ 0 h 975967"/>
                  <a:gd name="connsiteX5" fmla="*/ 208749 w 596424"/>
                  <a:gd name="connsiteY5" fmla="*/ 13555 h 975967"/>
                  <a:gd name="connsiteX6" fmla="*/ 94886 w 596424"/>
                  <a:gd name="connsiteY6" fmla="*/ 73198 h 975967"/>
                  <a:gd name="connsiteX7" fmla="*/ 78620 w 596424"/>
                  <a:gd name="connsiteY7" fmla="*/ 103019 h 975967"/>
                  <a:gd name="connsiteX8" fmla="*/ 2711 w 596424"/>
                  <a:gd name="connsiteY8" fmla="*/ 425630 h 975967"/>
                  <a:gd name="connsiteX9" fmla="*/ 0 w 596424"/>
                  <a:gd name="connsiteY9" fmla="*/ 439185 h 975967"/>
                  <a:gd name="connsiteX10" fmla="*/ 54220 w 596424"/>
                  <a:gd name="connsiteY10" fmla="*/ 493406 h 975967"/>
                  <a:gd name="connsiteX11" fmla="*/ 105730 w 596424"/>
                  <a:gd name="connsiteY11" fmla="*/ 452741 h 975967"/>
                  <a:gd name="connsiteX12" fmla="*/ 162661 w 596424"/>
                  <a:gd name="connsiteY12" fmla="*/ 216882 h 975967"/>
                  <a:gd name="connsiteX13" fmla="*/ 162661 w 596424"/>
                  <a:gd name="connsiteY13" fmla="*/ 975968 h 975967"/>
                  <a:gd name="connsiteX14" fmla="*/ 271102 w 596424"/>
                  <a:gd name="connsiteY14" fmla="*/ 975968 h 975967"/>
                  <a:gd name="connsiteX15" fmla="*/ 271102 w 596424"/>
                  <a:gd name="connsiteY15" fmla="*/ 487984 h 975967"/>
                  <a:gd name="connsiteX16" fmla="*/ 325323 w 596424"/>
                  <a:gd name="connsiteY16" fmla="*/ 487984 h 975967"/>
                  <a:gd name="connsiteX17" fmla="*/ 325323 w 596424"/>
                  <a:gd name="connsiteY17" fmla="*/ 975968 h 975967"/>
                  <a:gd name="connsiteX18" fmla="*/ 433763 w 596424"/>
                  <a:gd name="connsiteY18" fmla="*/ 975968 h 975967"/>
                  <a:gd name="connsiteX19" fmla="*/ 433763 w 596424"/>
                  <a:gd name="connsiteY19" fmla="*/ 214171 h 975967"/>
                  <a:gd name="connsiteX20" fmla="*/ 490695 w 596424"/>
                  <a:gd name="connsiteY20" fmla="*/ 450029 h 975967"/>
                  <a:gd name="connsiteX21" fmla="*/ 542204 w 596424"/>
                  <a:gd name="connsiteY21" fmla="*/ 490695 h 975967"/>
                  <a:gd name="connsiteX22" fmla="*/ 596425 w 596424"/>
                  <a:gd name="connsiteY22" fmla="*/ 436474 h 975967"/>
                  <a:gd name="connsiteX23" fmla="*/ 593714 w 596424"/>
                  <a:gd name="connsiteY23" fmla="*/ 422919 h 97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6424" h="975967">
                    <a:moveTo>
                      <a:pt x="593714" y="422919"/>
                    </a:moveTo>
                    <a:lnTo>
                      <a:pt x="517805" y="100308"/>
                    </a:lnTo>
                    <a:cubicBezTo>
                      <a:pt x="515094" y="89464"/>
                      <a:pt x="509672" y="78620"/>
                      <a:pt x="501539" y="70487"/>
                    </a:cubicBezTo>
                    <a:cubicBezTo>
                      <a:pt x="469007" y="43376"/>
                      <a:pt x="431052" y="24399"/>
                      <a:pt x="387676" y="10844"/>
                    </a:cubicBezTo>
                    <a:cubicBezTo>
                      <a:pt x="357855" y="5422"/>
                      <a:pt x="328034" y="0"/>
                      <a:pt x="298212" y="0"/>
                    </a:cubicBezTo>
                    <a:cubicBezTo>
                      <a:pt x="268391" y="0"/>
                      <a:pt x="238570" y="5422"/>
                      <a:pt x="208749" y="13555"/>
                    </a:cubicBezTo>
                    <a:cubicBezTo>
                      <a:pt x="165372" y="24399"/>
                      <a:pt x="127418" y="46087"/>
                      <a:pt x="94886" y="73198"/>
                    </a:cubicBezTo>
                    <a:cubicBezTo>
                      <a:pt x="86753" y="81331"/>
                      <a:pt x="81331" y="92175"/>
                      <a:pt x="78620" y="103019"/>
                    </a:cubicBezTo>
                    <a:lnTo>
                      <a:pt x="2711" y="425630"/>
                    </a:lnTo>
                    <a:cubicBezTo>
                      <a:pt x="2711" y="428341"/>
                      <a:pt x="0" y="433763"/>
                      <a:pt x="0" y="439185"/>
                    </a:cubicBezTo>
                    <a:cubicBezTo>
                      <a:pt x="0" y="469007"/>
                      <a:pt x="24399" y="493406"/>
                      <a:pt x="54220" y="493406"/>
                    </a:cubicBezTo>
                    <a:cubicBezTo>
                      <a:pt x="78620" y="493406"/>
                      <a:pt x="100308" y="474429"/>
                      <a:pt x="105730" y="452741"/>
                    </a:cubicBezTo>
                    <a:lnTo>
                      <a:pt x="162661" y="216882"/>
                    </a:lnTo>
                    <a:lnTo>
                      <a:pt x="162661" y="975968"/>
                    </a:lnTo>
                    <a:lnTo>
                      <a:pt x="271102" y="975968"/>
                    </a:lnTo>
                    <a:lnTo>
                      <a:pt x="271102" y="487984"/>
                    </a:lnTo>
                    <a:lnTo>
                      <a:pt x="325323" y="487984"/>
                    </a:lnTo>
                    <a:lnTo>
                      <a:pt x="325323" y="975968"/>
                    </a:lnTo>
                    <a:lnTo>
                      <a:pt x="433763" y="975968"/>
                    </a:lnTo>
                    <a:lnTo>
                      <a:pt x="433763" y="214171"/>
                    </a:lnTo>
                    <a:lnTo>
                      <a:pt x="490695" y="450029"/>
                    </a:lnTo>
                    <a:cubicBezTo>
                      <a:pt x="496117" y="471718"/>
                      <a:pt x="517805" y="490695"/>
                      <a:pt x="542204" y="490695"/>
                    </a:cubicBezTo>
                    <a:cubicBezTo>
                      <a:pt x="572025" y="490695"/>
                      <a:pt x="596425" y="466296"/>
                      <a:pt x="596425" y="436474"/>
                    </a:cubicBezTo>
                    <a:cubicBezTo>
                      <a:pt x="596425" y="431052"/>
                      <a:pt x="593714" y="425630"/>
                      <a:pt x="593714" y="422919"/>
                    </a:cubicBezTo>
                    <a:close/>
                  </a:path>
                </a:pathLst>
              </a:custGeom>
              <a:grpFill/>
              <a:ln w="13494" cap="flat">
                <a:noFill/>
                <a:prstDash val="solid"/>
                <a:miter/>
              </a:ln>
            </p:spPr>
            <p:txBody>
              <a:bodyPr rtlCol="0" anchor="ctr"/>
              <a:lstStyle/>
              <a:p>
                <a:endParaRPr lang="en-US"/>
              </a:p>
            </p:txBody>
          </p:sp>
        </p:grpSp>
        <p:sp>
          <p:nvSpPr>
            <p:cNvPr id="80" name="Oval 79">
              <a:extLst>
                <a:ext uri="{FF2B5EF4-FFF2-40B4-BE49-F238E27FC236}">
                  <a16:creationId xmlns:a16="http://schemas.microsoft.com/office/drawing/2014/main" id="{80D3602B-00A4-2ADC-D604-13845EAD293F}"/>
                </a:ext>
              </a:extLst>
            </p:cNvPr>
            <p:cNvSpPr/>
            <p:nvPr/>
          </p:nvSpPr>
          <p:spPr bwMode="auto">
            <a:xfrm>
              <a:off x="3831168" y="4439006"/>
              <a:ext cx="164417" cy="164417"/>
            </a:xfrm>
            <a:prstGeom prst="ellipse">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cxnSp>
          <p:nvCxnSpPr>
            <p:cNvPr id="81" name="Straight Connector 80">
              <a:extLst>
                <a:ext uri="{FF2B5EF4-FFF2-40B4-BE49-F238E27FC236}">
                  <a16:creationId xmlns:a16="http://schemas.microsoft.com/office/drawing/2014/main" id="{6198A293-610A-E22C-DBD5-A1C99D3CD66A}"/>
                </a:ext>
              </a:extLst>
            </p:cNvPr>
            <p:cNvCxnSpPr>
              <a:cxnSpLocks/>
            </p:cNvCxnSpPr>
            <p:nvPr/>
          </p:nvCxnSpPr>
          <p:spPr>
            <a:xfrm>
              <a:off x="3913377" y="4311413"/>
              <a:ext cx="0" cy="183661"/>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2" name="Freeform 81">
              <a:extLst>
                <a:ext uri="{FF2B5EF4-FFF2-40B4-BE49-F238E27FC236}">
                  <a16:creationId xmlns:a16="http://schemas.microsoft.com/office/drawing/2014/main" id="{8C51BD12-4DF9-7E34-5245-D379FE007320}"/>
                </a:ext>
              </a:extLst>
            </p:cNvPr>
            <p:cNvSpPr/>
            <p:nvPr/>
          </p:nvSpPr>
          <p:spPr>
            <a:xfrm rot="16200000">
              <a:off x="3896625" y="4466403"/>
              <a:ext cx="33505" cy="109611"/>
            </a:xfrm>
            <a:custGeom>
              <a:avLst/>
              <a:gdLst>
                <a:gd name="connsiteX0" fmla="*/ 0 w 239851"/>
                <a:gd name="connsiteY0" fmla="*/ 0 h 784682"/>
                <a:gd name="connsiteX1" fmla="*/ 239851 w 239851"/>
                <a:gd name="connsiteY1" fmla="*/ 0 h 784682"/>
                <a:gd name="connsiteX2" fmla="*/ 239851 w 239851"/>
                <a:gd name="connsiteY2" fmla="*/ 784683 h 784682"/>
                <a:gd name="connsiteX3" fmla="*/ 0 w 239851"/>
                <a:gd name="connsiteY3" fmla="*/ 784683 h 784682"/>
              </a:gdLst>
              <a:ahLst/>
              <a:cxnLst>
                <a:cxn ang="0">
                  <a:pos x="connsiteX0" y="connsiteY0"/>
                </a:cxn>
                <a:cxn ang="0">
                  <a:pos x="connsiteX1" y="connsiteY1"/>
                </a:cxn>
                <a:cxn ang="0">
                  <a:pos x="connsiteX2" y="connsiteY2"/>
                </a:cxn>
                <a:cxn ang="0">
                  <a:pos x="connsiteX3" y="connsiteY3"/>
                </a:cxn>
              </a:cxnLst>
              <a:rect l="l" t="t" r="r" b="b"/>
              <a:pathLst>
                <a:path w="239851" h="784682">
                  <a:moveTo>
                    <a:pt x="0" y="0"/>
                  </a:moveTo>
                  <a:lnTo>
                    <a:pt x="239851" y="0"/>
                  </a:lnTo>
                  <a:lnTo>
                    <a:pt x="239851" y="784683"/>
                  </a:lnTo>
                  <a:lnTo>
                    <a:pt x="0" y="784683"/>
                  </a:lnTo>
                  <a:close/>
                </a:path>
              </a:pathLst>
            </a:custGeom>
            <a:solidFill>
              <a:srgbClr val="92D050"/>
            </a:solidFill>
            <a:ln w="9458" cap="flat">
              <a:noFill/>
              <a:prstDash val="solid"/>
              <a:miter/>
            </a:ln>
          </p:spPr>
          <p:txBody>
            <a:bodyPr rtlCol="0" anchor="ctr"/>
            <a:lstStyle/>
            <a:p>
              <a:endParaRPr lang="en-US" u="sng"/>
            </a:p>
          </p:txBody>
        </p:sp>
      </p:grpSp>
      <p:sp>
        <p:nvSpPr>
          <p:cNvPr id="261" name="smoking">
            <a:extLst>
              <a:ext uri="{FF2B5EF4-FFF2-40B4-BE49-F238E27FC236}">
                <a16:creationId xmlns:a16="http://schemas.microsoft.com/office/drawing/2014/main" id="{B6D55434-4DBF-0F8D-B5D9-E537A7470781}"/>
              </a:ext>
            </a:extLst>
          </p:cNvPr>
          <p:cNvSpPr/>
          <p:nvPr/>
        </p:nvSpPr>
        <p:spPr>
          <a:xfrm>
            <a:off x="1343349" y="1914579"/>
            <a:ext cx="947748" cy="805915"/>
          </a:xfrm>
          <a:custGeom>
            <a:avLst/>
            <a:gdLst>
              <a:gd name="connsiteX0" fmla="*/ 0 w 534638"/>
              <a:gd name="connsiteY0" fmla="*/ 454628 h 454628"/>
              <a:gd name="connsiteX1" fmla="*/ 0 w 534638"/>
              <a:gd name="connsiteY1" fmla="*/ 366522 h 454628"/>
              <a:gd name="connsiteX2" fmla="*/ 442627 w 534638"/>
              <a:gd name="connsiteY2" fmla="*/ 366522 h 454628"/>
              <a:gd name="connsiteX3" fmla="*/ 442627 w 534638"/>
              <a:gd name="connsiteY3" fmla="*/ 454628 h 454628"/>
              <a:gd name="connsiteX4" fmla="*/ 0 w 534638"/>
              <a:gd name="connsiteY4" fmla="*/ 454628 h 454628"/>
              <a:gd name="connsiteX5" fmla="*/ 411004 w 534638"/>
              <a:gd name="connsiteY5" fmla="*/ 167831 h 454628"/>
              <a:gd name="connsiteX6" fmla="*/ 534543 w 534638"/>
              <a:gd name="connsiteY6" fmla="*/ 296323 h 454628"/>
              <a:gd name="connsiteX7" fmla="*/ 534543 w 534638"/>
              <a:gd name="connsiteY7" fmla="*/ 350139 h 454628"/>
              <a:gd name="connsiteX8" fmla="*/ 505016 w 534638"/>
              <a:gd name="connsiteY8" fmla="*/ 350139 h 454628"/>
              <a:gd name="connsiteX9" fmla="*/ 505016 w 534638"/>
              <a:gd name="connsiteY9" fmla="*/ 296323 h 454628"/>
              <a:gd name="connsiteX10" fmla="*/ 411004 w 534638"/>
              <a:gd name="connsiteY10" fmla="*/ 197358 h 454628"/>
              <a:gd name="connsiteX11" fmla="*/ 364141 w 534638"/>
              <a:gd name="connsiteY11" fmla="*/ 197358 h 454628"/>
              <a:gd name="connsiteX12" fmla="*/ 350996 w 534638"/>
              <a:gd name="connsiteY12" fmla="*/ 189262 h 454628"/>
              <a:gd name="connsiteX13" fmla="*/ 352235 w 534638"/>
              <a:gd name="connsiteY13" fmla="*/ 173927 h 454628"/>
              <a:gd name="connsiteX14" fmla="*/ 369284 w 534638"/>
              <a:gd name="connsiteY14" fmla="*/ 125540 h 454628"/>
              <a:gd name="connsiteX15" fmla="*/ 297466 w 534638"/>
              <a:gd name="connsiteY15" fmla="*/ 58198 h 454628"/>
              <a:gd name="connsiteX16" fmla="*/ 297466 w 534638"/>
              <a:gd name="connsiteY16" fmla="*/ 28670 h 454628"/>
              <a:gd name="connsiteX17" fmla="*/ 398812 w 534638"/>
              <a:gd name="connsiteY17" fmla="*/ 125540 h 454628"/>
              <a:gd name="connsiteX18" fmla="*/ 389477 w 534638"/>
              <a:gd name="connsiteY18" fmla="*/ 167831 h 454628"/>
              <a:gd name="connsiteX19" fmla="*/ 411004 w 534638"/>
              <a:gd name="connsiteY19" fmla="*/ 167831 h 454628"/>
              <a:gd name="connsiteX20" fmla="*/ 181832 w 534638"/>
              <a:gd name="connsiteY20" fmla="*/ 89630 h 454628"/>
              <a:gd name="connsiteX21" fmla="*/ 267938 w 534638"/>
              <a:gd name="connsiteY21" fmla="*/ 0 h 454628"/>
              <a:gd name="connsiteX22" fmla="*/ 267938 w 534638"/>
              <a:gd name="connsiteY22" fmla="*/ 29527 h 454628"/>
              <a:gd name="connsiteX23" fmla="*/ 211360 w 534638"/>
              <a:gd name="connsiteY23" fmla="*/ 89630 h 454628"/>
              <a:gd name="connsiteX24" fmla="*/ 229648 w 534638"/>
              <a:gd name="connsiteY24" fmla="*/ 131445 h 454628"/>
              <a:gd name="connsiteX25" fmla="*/ 284321 w 534638"/>
              <a:gd name="connsiteY25" fmla="*/ 148781 h 454628"/>
              <a:gd name="connsiteX26" fmla="*/ 297752 w 534638"/>
              <a:gd name="connsiteY26" fmla="*/ 155829 h 454628"/>
              <a:gd name="connsiteX27" fmla="*/ 297847 w 534638"/>
              <a:gd name="connsiteY27" fmla="*/ 170974 h 454628"/>
              <a:gd name="connsiteX28" fmla="*/ 298132 w 534638"/>
              <a:gd name="connsiteY28" fmla="*/ 219551 h 454628"/>
              <a:gd name="connsiteX29" fmla="*/ 330232 w 534638"/>
              <a:gd name="connsiteY29" fmla="*/ 238125 h 454628"/>
              <a:gd name="connsiteX30" fmla="*/ 409480 w 534638"/>
              <a:gd name="connsiteY30" fmla="*/ 238125 h 454628"/>
              <a:gd name="connsiteX31" fmla="*/ 488537 w 534638"/>
              <a:gd name="connsiteY31" fmla="*/ 310134 h 454628"/>
              <a:gd name="connsiteX32" fmla="*/ 488537 w 534638"/>
              <a:gd name="connsiteY32" fmla="*/ 350044 h 454628"/>
              <a:gd name="connsiteX33" fmla="*/ 459010 w 534638"/>
              <a:gd name="connsiteY33" fmla="*/ 350044 h 454628"/>
              <a:gd name="connsiteX34" fmla="*/ 459010 w 534638"/>
              <a:gd name="connsiteY34" fmla="*/ 310134 h 454628"/>
              <a:gd name="connsiteX35" fmla="*/ 409480 w 534638"/>
              <a:gd name="connsiteY35" fmla="*/ 267653 h 454628"/>
              <a:gd name="connsiteX36" fmla="*/ 330232 w 534638"/>
              <a:gd name="connsiteY36" fmla="*/ 267653 h 454628"/>
              <a:gd name="connsiteX37" fmla="*/ 272510 w 534638"/>
              <a:gd name="connsiteY37" fmla="*/ 234220 h 454628"/>
              <a:gd name="connsiteX38" fmla="*/ 264128 w 534638"/>
              <a:gd name="connsiteY38" fmla="*/ 177641 h 454628"/>
              <a:gd name="connsiteX39" fmla="*/ 209359 w 534638"/>
              <a:gd name="connsiteY39" fmla="*/ 152876 h 454628"/>
              <a:gd name="connsiteX40" fmla="*/ 181832 w 534638"/>
              <a:gd name="connsiteY40" fmla="*/ 89630 h 454628"/>
              <a:gd name="connsiteX41" fmla="*/ 505111 w 534638"/>
              <a:gd name="connsiteY41" fmla="*/ 366522 h 454628"/>
              <a:gd name="connsiteX42" fmla="*/ 534638 w 534638"/>
              <a:gd name="connsiteY42" fmla="*/ 366522 h 454628"/>
              <a:gd name="connsiteX43" fmla="*/ 534638 w 534638"/>
              <a:gd name="connsiteY43" fmla="*/ 454628 h 454628"/>
              <a:gd name="connsiteX44" fmla="*/ 505111 w 534638"/>
              <a:gd name="connsiteY44" fmla="*/ 454628 h 454628"/>
              <a:gd name="connsiteX45" fmla="*/ 505111 w 534638"/>
              <a:gd name="connsiteY45" fmla="*/ 366522 h 454628"/>
              <a:gd name="connsiteX46" fmla="*/ 459105 w 534638"/>
              <a:gd name="connsiteY46" fmla="*/ 366522 h 454628"/>
              <a:gd name="connsiteX47" fmla="*/ 488633 w 534638"/>
              <a:gd name="connsiteY47" fmla="*/ 366522 h 454628"/>
              <a:gd name="connsiteX48" fmla="*/ 488633 w 534638"/>
              <a:gd name="connsiteY48" fmla="*/ 454628 h 454628"/>
              <a:gd name="connsiteX49" fmla="*/ 459105 w 534638"/>
              <a:gd name="connsiteY49" fmla="*/ 454628 h 454628"/>
              <a:gd name="connsiteX50" fmla="*/ 459105 w 534638"/>
              <a:gd name="connsiteY50" fmla="*/ 366522 h 454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34638" h="454628">
                <a:moveTo>
                  <a:pt x="0" y="454628"/>
                </a:moveTo>
                <a:lnTo>
                  <a:pt x="0" y="366522"/>
                </a:lnTo>
                <a:lnTo>
                  <a:pt x="442627" y="366522"/>
                </a:lnTo>
                <a:lnTo>
                  <a:pt x="442627" y="454628"/>
                </a:lnTo>
                <a:lnTo>
                  <a:pt x="0" y="454628"/>
                </a:lnTo>
                <a:close/>
                <a:moveTo>
                  <a:pt x="411004" y="167831"/>
                </a:moveTo>
                <a:cubicBezTo>
                  <a:pt x="488347" y="167831"/>
                  <a:pt x="534543" y="233172"/>
                  <a:pt x="534543" y="296323"/>
                </a:cubicBezTo>
                <a:lnTo>
                  <a:pt x="534543" y="350139"/>
                </a:lnTo>
                <a:lnTo>
                  <a:pt x="505016" y="350139"/>
                </a:lnTo>
                <a:lnTo>
                  <a:pt x="505016" y="296323"/>
                </a:lnTo>
                <a:cubicBezTo>
                  <a:pt x="505016" y="248317"/>
                  <a:pt x="472059" y="197358"/>
                  <a:pt x="411004" y="197358"/>
                </a:cubicBezTo>
                <a:lnTo>
                  <a:pt x="364141" y="197358"/>
                </a:lnTo>
                <a:cubicBezTo>
                  <a:pt x="358616" y="197358"/>
                  <a:pt x="353473" y="194215"/>
                  <a:pt x="350996" y="189262"/>
                </a:cubicBezTo>
                <a:cubicBezTo>
                  <a:pt x="348520" y="184309"/>
                  <a:pt x="348901" y="178403"/>
                  <a:pt x="352235" y="173927"/>
                </a:cubicBezTo>
                <a:cubicBezTo>
                  <a:pt x="362903" y="159163"/>
                  <a:pt x="369284" y="141065"/>
                  <a:pt x="369284" y="125540"/>
                </a:cubicBezTo>
                <a:cubicBezTo>
                  <a:pt x="369284" y="87059"/>
                  <a:pt x="339185" y="59055"/>
                  <a:pt x="297466" y="58198"/>
                </a:cubicBezTo>
                <a:lnTo>
                  <a:pt x="297466" y="28670"/>
                </a:lnTo>
                <a:cubicBezTo>
                  <a:pt x="355378" y="29527"/>
                  <a:pt x="398812" y="70866"/>
                  <a:pt x="398812" y="125540"/>
                </a:cubicBezTo>
                <a:cubicBezTo>
                  <a:pt x="398812" y="139351"/>
                  <a:pt x="395478" y="153924"/>
                  <a:pt x="389477" y="167831"/>
                </a:cubicBezTo>
                <a:lnTo>
                  <a:pt x="411004" y="167831"/>
                </a:lnTo>
                <a:close/>
                <a:moveTo>
                  <a:pt x="181832" y="89630"/>
                </a:moveTo>
                <a:cubicBezTo>
                  <a:pt x="181832" y="45625"/>
                  <a:pt x="211455" y="1143"/>
                  <a:pt x="267938" y="0"/>
                </a:cubicBezTo>
                <a:lnTo>
                  <a:pt x="267938" y="29527"/>
                </a:lnTo>
                <a:cubicBezTo>
                  <a:pt x="223266" y="30766"/>
                  <a:pt x="211360" y="69152"/>
                  <a:pt x="211360" y="89630"/>
                </a:cubicBezTo>
                <a:cubicBezTo>
                  <a:pt x="211360" y="105251"/>
                  <a:pt x="218027" y="120491"/>
                  <a:pt x="229648" y="131445"/>
                </a:cubicBezTo>
                <a:cubicBezTo>
                  <a:pt x="243078" y="144113"/>
                  <a:pt x="262033" y="150114"/>
                  <a:pt x="284321" y="148781"/>
                </a:cubicBezTo>
                <a:cubicBezTo>
                  <a:pt x="289751" y="148495"/>
                  <a:pt x="294894" y="151162"/>
                  <a:pt x="297752" y="155829"/>
                </a:cubicBezTo>
                <a:cubicBezTo>
                  <a:pt x="300609" y="160496"/>
                  <a:pt x="300609" y="166307"/>
                  <a:pt x="297847" y="170974"/>
                </a:cubicBezTo>
                <a:cubicBezTo>
                  <a:pt x="289655" y="184880"/>
                  <a:pt x="289751" y="204883"/>
                  <a:pt x="298132" y="219551"/>
                </a:cubicBezTo>
                <a:cubicBezTo>
                  <a:pt x="302990" y="228029"/>
                  <a:pt x="312515" y="238125"/>
                  <a:pt x="330232" y="238125"/>
                </a:cubicBezTo>
                <a:lnTo>
                  <a:pt x="409480" y="238125"/>
                </a:lnTo>
                <a:cubicBezTo>
                  <a:pt x="458248" y="238125"/>
                  <a:pt x="488537" y="265748"/>
                  <a:pt x="488537" y="310134"/>
                </a:cubicBezTo>
                <a:lnTo>
                  <a:pt x="488537" y="350044"/>
                </a:lnTo>
                <a:lnTo>
                  <a:pt x="459010" y="350044"/>
                </a:lnTo>
                <a:lnTo>
                  <a:pt x="459010" y="310134"/>
                </a:lnTo>
                <a:cubicBezTo>
                  <a:pt x="459010" y="274987"/>
                  <a:pt x="432054" y="267653"/>
                  <a:pt x="409480" y="267653"/>
                </a:cubicBezTo>
                <a:lnTo>
                  <a:pt x="330232" y="267653"/>
                </a:lnTo>
                <a:cubicBezTo>
                  <a:pt x="305657" y="267653"/>
                  <a:pt x="284607" y="255461"/>
                  <a:pt x="272510" y="234220"/>
                </a:cubicBezTo>
                <a:cubicBezTo>
                  <a:pt x="262795" y="217265"/>
                  <a:pt x="260128" y="196501"/>
                  <a:pt x="264128" y="177641"/>
                </a:cubicBezTo>
                <a:cubicBezTo>
                  <a:pt x="237839" y="174498"/>
                  <a:pt x="220123" y="163068"/>
                  <a:pt x="209359" y="152876"/>
                </a:cubicBezTo>
                <a:cubicBezTo>
                  <a:pt x="191833" y="136303"/>
                  <a:pt x="181832" y="113252"/>
                  <a:pt x="181832" y="89630"/>
                </a:cubicBezTo>
                <a:close/>
                <a:moveTo>
                  <a:pt x="505111" y="366522"/>
                </a:moveTo>
                <a:lnTo>
                  <a:pt x="534638" y="366522"/>
                </a:lnTo>
                <a:lnTo>
                  <a:pt x="534638" y="454628"/>
                </a:lnTo>
                <a:lnTo>
                  <a:pt x="505111" y="454628"/>
                </a:lnTo>
                <a:lnTo>
                  <a:pt x="505111" y="366522"/>
                </a:lnTo>
                <a:close/>
                <a:moveTo>
                  <a:pt x="459105" y="366522"/>
                </a:moveTo>
                <a:lnTo>
                  <a:pt x="488633" y="366522"/>
                </a:lnTo>
                <a:lnTo>
                  <a:pt x="488633" y="454628"/>
                </a:lnTo>
                <a:lnTo>
                  <a:pt x="459105" y="454628"/>
                </a:lnTo>
                <a:lnTo>
                  <a:pt x="459105" y="366522"/>
                </a:lnTo>
                <a:close/>
              </a:path>
            </a:pathLst>
          </a:custGeom>
          <a:solidFill>
            <a:schemeClr val="tx1"/>
          </a:solidFill>
          <a:ln w="9525" cap="flat">
            <a:noFill/>
            <a:prstDash val="solid"/>
            <a:miter/>
          </a:ln>
        </p:spPr>
        <p:txBody>
          <a:bodyPr rtlCol="0" anchor="ctr"/>
          <a:lstStyle/>
          <a:p>
            <a:endParaRPr lang="en-US"/>
          </a:p>
        </p:txBody>
      </p:sp>
      <p:sp>
        <p:nvSpPr>
          <p:cNvPr id="262" name="not smoking">
            <a:extLst>
              <a:ext uri="{FF2B5EF4-FFF2-40B4-BE49-F238E27FC236}">
                <a16:creationId xmlns:a16="http://schemas.microsoft.com/office/drawing/2014/main" id="{5962B492-16B5-2F34-5FC7-745E35D05738}"/>
              </a:ext>
            </a:extLst>
          </p:cNvPr>
          <p:cNvSpPr/>
          <p:nvPr/>
        </p:nvSpPr>
        <p:spPr>
          <a:xfrm>
            <a:off x="1430906" y="4515365"/>
            <a:ext cx="772635" cy="935421"/>
          </a:xfrm>
          <a:custGeom>
            <a:avLst/>
            <a:gdLst>
              <a:gd name="connsiteX0" fmla="*/ 177641 w 435854"/>
              <a:gd name="connsiteY0" fmla="*/ 343186 h 527684"/>
              <a:gd name="connsiteX1" fmla="*/ 191262 w 435854"/>
              <a:gd name="connsiteY1" fmla="*/ 377666 h 527684"/>
              <a:gd name="connsiteX2" fmla="*/ 191262 w 435854"/>
              <a:gd name="connsiteY2" fmla="*/ 425863 h 527684"/>
              <a:gd name="connsiteX3" fmla="*/ 92964 w 435854"/>
              <a:gd name="connsiteY3" fmla="*/ 425863 h 527684"/>
              <a:gd name="connsiteX4" fmla="*/ 92964 w 435854"/>
              <a:gd name="connsiteY4" fmla="*/ 398050 h 527684"/>
              <a:gd name="connsiteX5" fmla="*/ 13621 w 435854"/>
              <a:gd name="connsiteY5" fmla="*/ 317278 h 527684"/>
              <a:gd name="connsiteX6" fmla="*/ 0 w 435854"/>
              <a:gd name="connsiteY6" fmla="*/ 282797 h 527684"/>
              <a:gd name="connsiteX7" fmla="*/ 6572 w 435854"/>
              <a:gd name="connsiteY7" fmla="*/ 257937 h 527684"/>
              <a:gd name="connsiteX8" fmla="*/ 122015 w 435854"/>
              <a:gd name="connsiteY8" fmla="*/ 58103 h 527684"/>
              <a:gd name="connsiteX9" fmla="*/ 207455 w 435854"/>
              <a:gd name="connsiteY9" fmla="*/ 107442 h 527684"/>
              <a:gd name="connsiteX10" fmla="*/ 110681 w 435854"/>
              <a:gd name="connsiteY10" fmla="*/ 275082 h 527684"/>
              <a:gd name="connsiteX11" fmla="*/ 177641 w 435854"/>
              <a:gd name="connsiteY11" fmla="*/ 343186 h 527684"/>
              <a:gd name="connsiteX12" fmla="*/ 176022 w 435854"/>
              <a:gd name="connsiteY12" fmla="*/ 341567 h 527684"/>
              <a:gd name="connsiteX13" fmla="*/ 177641 w 435854"/>
              <a:gd name="connsiteY13" fmla="*/ 343186 h 527684"/>
              <a:gd name="connsiteX14" fmla="*/ 176022 w 435854"/>
              <a:gd name="connsiteY14" fmla="*/ 341567 h 527684"/>
              <a:gd name="connsiteX15" fmla="*/ 345757 w 435854"/>
              <a:gd name="connsiteY15" fmla="*/ 387287 h 527684"/>
              <a:gd name="connsiteX16" fmla="*/ 345757 w 435854"/>
              <a:gd name="connsiteY16" fmla="*/ 389192 h 527684"/>
              <a:gd name="connsiteX17" fmla="*/ 266033 w 435854"/>
              <a:gd name="connsiteY17" fmla="*/ 476726 h 527684"/>
              <a:gd name="connsiteX18" fmla="*/ 208598 w 435854"/>
              <a:gd name="connsiteY18" fmla="*/ 476726 h 527684"/>
              <a:gd name="connsiteX19" fmla="*/ 208598 w 435854"/>
              <a:gd name="connsiteY19" fmla="*/ 444056 h 527684"/>
              <a:gd name="connsiteX20" fmla="*/ 266033 w 435854"/>
              <a:gd name="connsiteY20" fmla="*/ 444056 h 527684"/>
              <a:gd name="connsiteX21" fmla="*/ 313087 w 435854"/>
              <a:gd name="connsiteY21" fmla="*/ 389192 h 527684"/>
              <a:gd name="connsiteX22" fmla="*/ 313087 w 435854"/>
              <a:gd name="connsiteY22" fmla="*/ 387382 h 527684"/>
              <a:gd name="connsiteX23" fmla="*/ 292513 w 435854"/>
              <a:gd name="connsiteY23" fmla="*/ 348520 h 527684"/>
              <a:gd name="connsiteX24" fmla="*/ 230410 w 435854"/>
              <a:gd name="connsiteY24" fmla="*/ 286417 h 527684"/>
              <a:gd name="connsiteX25" fmla="*/ 211360 w 435854"/>
              <a:gd name="connsiteY25" fmla="*/ 214979 h 527684"/>
              <a:gd name="connsiteX26" fmla="*/ 249079 w 435854"/>
              <a:gd name="connsiteY26" fmla="*/ 164116 h 527684"/>
              <a:gd name="connsiteX27" fmla="*/ 225552 w 435854"/>
              <a:gd name="connsiteY27" fmla="*/ 101822 h 527684"/>
              <a:gd name="connsiteX28" fmla="*/ 253460 w 435854"/>
              <a:gd name="connsiteY28" fmla="*/ 30766 h 527684"/>
              <a:gd name="connsiteX29" fmla="*/ 324517 w 435854"/>
              <a:gd name="connsiteY29" fmla="*/ 0 h 527684"/>
              <a:gd name="connsiteX30" fmla="*/ 324517 w 435854"/>
              <a:gd name="connsiteY30" fmla="*/ 32861 h 527684"/>
              <a:gd name="connsiteX31" fmla="*/ 276511 w 435854"/>
              <a:gd name="connsiteY31" fmla="*/ 53912 h 527684"/>
              <a:gd name="connsiteX32" fmla="*/ 258127 w 435854"/>
              <a:gd name="connsiteY32" fmla="*/ 100965 h 527684"/>
              <a:gd name="connsiteX33" fmla="*/ 287369 w 435854"/>
              <a:gd name="connsiteY33" fmla="*/ 157353 h 527684"/>
              <a:gd name="connsiteX34" fmla="*/ 292418 w 435854"/>
              <a:gd name="connsiteY34" fmla="*/ 173450 h 527684"/>
              <a:gd name="connsiteX35" fmla="*/ 280607 w 435854"/>
              <a:gd name="connsiteY35" fmla="*/ 185452 h 527684"/>
              <a:gd name="connsiteX36" fmla="*/ 242792 w 435854"/>
              <a:gd name="connsiteY36" fmla="*/ 223647 h 527684"/>
              <a:gd name="connsiteX37" fmla="*/ 253460 w 435854"/>
              <a:gd name="connsiteY37" fmla="*/ 263366 h 527684"/>
              <a:gd name="connsiteX38" fmla="*/ 315563 w 435854"/>
              <a:gd name="connsiteY38" fmla="*/ 325469 h 527684"/>
              <a:gd name="connsiteX39" fmla="*/ 345757 w 435854"/>
              <a:gd name="connsiteY39" fmla="*/ 387287 h 527684"/>
              <a:gd name="connsiteX40" fmla="*/ 420815 w 435854"/>
              <a:gd name="connsiteY40" fmla="*/ 390811 h 527684"/>
              <a:gd name="connsiteX41" fmla="*/ 278606 w 435854"/>
              <a:gd name="connsiteY41" fmla="*/ 527590 h 527684"/>
              <a:gd name="connsiteX42" fmla="*/ 208598 w 435854"/>
              <a:gd name="connsiteY42" fmla="*/ 527590 h 527684"/>
              <a:gd name="connsiteX43" fmla="*/ 208598 w 435854"/>
              <a:gd name="connsiteY43" fmla="*/ 494919 h 527684"/>
              <a:gd name="connsiteX44" fmla="*/ 278606 w 435854"/>
              <a:gd name="connsiteY44" fmla="*/ 494919 h 527684"/>
              <a:gd name="connsiteX45" fmla="*/ 388144 w 435854"/>
              <a:gd name="connsiteY45" fmla="*/ 390811 h 527684"/>
              <a:gd name="connsiteX46" fmla="*/ 388144 w 435854"/>
              <a:gd name="connsiteY46" fmla="*/ 387382 h 527684"/>
              <a:gd name="connsiteX47" fmla="*/ 358140 w 435854"/>
              <a:gd name="connsiteY47" fmla="*/ 322136 h 527684"/>
              <a:gd name="connsiteX48" fmla="*/ 321469 w 435854"/>
              <a:gd name="connsiteY48" fmla="*/ 285464 h 527684"/>
              <a:gd name="connsiteX49" fmla="*/ 317468 w 435854"/>
              <a:gd name="connsiteY49" fmla="*/ 268891 h 527684"/>
              <a:gd name="connsiteX50" fmla="*/ 330422 w 435854"/>
              <a:gd name="connsiteY50" fmla="*/ 257747 h 527684"/>
              <a:gd name="connsiteX51" fmla="*/ 381667 w 435854"/>
              <a:gd name="connsiteY51" fmla="*/ 233267 h 527684"/>
              <a:gd name="connsiteX52" fmla="*/ 403479 w 435854"/>
              <a:gd name="connsiteY52" fmla="*/ 180403 h 527684"/>
              <a:gd name="connsiteX53" fmla="*/ 326993 w 435854"/>
              <a:gd name="connsiteY53" fmla="*/ 104299 h 527684"/>
              <a:gd name="connsiteX54" fmla="*/ 326993 w 435854"/>
              <a:gd name="connsiteY54" fmla="*/ 71533 h 527684"/>
              <a:gd name="connsiteX55" fmla="*/ 435769 w 435854"/>
              <a:gd name="connsiteY55" fmla="*/ 178213 h 527684"/>
              <a:gd name="connsiteX56" fmla="*/ 404812 w 435854"/>
              <a:gd name="connsiteY56" fmla="*/ 256318 h 527684"/>
              <a:gd name="connsiteX57" fmla="*/ 364427 w 435854"/>
              <a:gd name="connsiteY57" fmla="*/ 282131 h 527684"/>
              <a:gd name="connsiteX58" fmla="*/ 381286 w 435854"/>
              <a:gd name="connsiteY58" fmla="*/ 298990 h 527684"/>
              <a:gd name="connsiteX59" fmla="*/ 420815 w 435854"/>
              <a:gd name="connsiteY59" fmla="*/ 387191 h 527684"/>
              <a:gd name="connsiteX60" fmla="*/ 420815 w 435854"/>
              <a:gd name="connsiteY60" fmla="*/ 390811 h 527684"/>
              <a:gd name="connsiteX61" fmla="*/ 92964 w 435854"/>
              <a:gd name="connsiteY61" fmla="*/ 444056 h 527684"/>
              <a:gd name="connsiteX62" fmla="*/ 191262 w 435854"/>
              <a:gd name="connsiteY62" fmla="*/ 444056 h 527684"/>
              <a:gd name="connsiteX63" fmla="*/ 191262 w 435854"/>
              <a:gd name="connsiteY63" fmla="*/ 476726 h 527684"/>
              <a:gd name="connsiteX64" fmla="*/ 92964 w 435854"/>
              <a:gd name="connsiteY64" fmla="*/ 476726 h 527684"/>
              <a:gd name="connsiteX65" fmla="*/ 92964 w 435854"/>
              <a:gd name="connsiteY65" fmla="*/ 444056 h 527684"/>
              <a:gd name="connsiteX66" fmla="*/ 92964 w 435854"/>
              <a:gd name="connsiteY66" fmla="*/ 495014 h 527684"/>
              <a:gd name="connsiteX67" fmla="*/ 191262 w 435854"/>
              <a:gd name="connsiteY67" fmla="*/ 495014 h 527684"/>
              <a:gd name="connsiteX68" fmla="*/ 191262 w 435854"/>
              <a:gd name="connsiteY68" fmla="*/ 527685 h 527684"/>
              <a:gd name="connsiteX69" fmla="*/ 92964 w 435854"/>
              <a:gd name="connsiteY69" fmla="*/ 527685 h 527684"/>
              <a:gd name="connsiteX70" fmla="*/ 92964 w 435854"/>
              <a:gd name="connsiteY70" fmla="*/ 495014 h 527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35854" h="527684">
                <a:moveTo>
                  <a:pt x="177641" y="343186"/>
                </a:moveTo>
                <a:cubicBezTo>
                  <a:pt x="186119" y="352235"/>
                  <a:pt x="191262" y="364331"/>
                  <a:pt x="191262" y="377666"/>
                </a:cubicBezTo>
                <a:lnTo>
                  <a:pt x="191262" y="425863"/>
                </a:lnTo>
                <a:lnTo>
                  <a:pt x="92964" y="425863"/>
                </a:lnTo>
                <a:lnTo>
                  <a:pt x="92964" y="398050"/>
                </a:lnTo>
                <a:lnTo>
                  <a:pt x="13621" y="317278"/>
                </a:lnTo>
                <a:cubicBezTo>
                  <a:pt x="5144" y="308229"/>
                  <a:pt x="0" y="296132"/>
                  <a:pt x="0" y="282797"/>
                </a:cubicBezTo>
                <a:cubicBezTo>
                  <a:pt x="0" y="273749"/>
                  <a:pt x="2381" y="265271"/>
                  <a:pt x="6572" y="257937"/>
                </a:cubicBezTo>
                <a:lnTo>
                  <a:pt x="122015" y="58103"/>
                </a:lnTo>
                <a:lnTo>
                  <a:pt x="207455" y="107442"/>
                </a:lnTo>
                <a:lnTo>
                  <a:pt x="110681" y="275082"/>
                </a:lnTo>
                <a:cubicBezTo>
                  <a:pt x="110585" y="274892"/>
                  <a:pt x="177070" y="342614"/>
                  <a:pt x="177641" y="343186"/>
                </a:cubicBezTo>
                <a:close/>
                <a:moveTo>
                  <a:pt x="176022" y="341567"/>
                </a:moveTo>
                <a:lnTo>
                  <a:pt x="177641" y="343186"/>
                </a:lnTo>
                <a:cubicBezTo>
                  <a:pt x="177070" y="342614"/>
                  <a:pt x="176594" y="342043"/>
                  <a:pt x="176022" y="341567"/>
                </a:cubicBezTo>
                <a:close/>
                <a:moveTo>
                  <a:pt x="345757" y="387287"/>
                </a:moveTo>
                <a:lnTo>
                  <a:pt x="345757" y="389192"/>
                </a:lnTo>
                <a:cubicBezTo>
                  <a:pt x="345757" y="443198"/>
                  <a:pt x="315182" y="476726"/>
                  <a:pt x="266033" y="476726"/>
                </a:cubicBezTo>
                <a:lnTo>
                  <a:pt x="208598" y="476726"/>
                </a:lnTo>
                <a:lnTo>
                  <a:pt x="208598" y="444056"/>
                </a:lnTo>
                <a:lnTo>
                  <a:pt x="266033" y="444056"/>
                </a:lnTo>
                <a:cubicBezTo>
                  <a:pt x="304895" y="444056"/>
                  <a:pt x="313087" y="414242"/>
                  <a:pt x="313087" y="389192"/>
                </a:cubicBezTo>
                <a:lnTo>
                  <a:pt x="313087" y="387382"/>
                </a:lnTo>
                <a:cubicBezTo>
                  <a:pt x="312420" y="372428"/>
                  <a:pt x="302800" y="358902"/>
                  <a:pt x="292513" y="348520"/>
                </a:cubicBezTo>
                <a:lnTo>
                  <a:pt x="230410" y="286417"/>
                </a:lnTo>
                <a:cubicBezTo>
                  <a:pt x="211169" y="267176"/>
                  <a:pt x="204216" y="241173"/>
                  <a:pt x="211360" y="214979"/>
                </a:cubicBezTo>
                <a:cubicBezTo>
                  <a:pt x="217075" y="194215"/>
                  <a:pt x="231172" y="175736"/>
                  <a:pt x="249079" y="164116"/>
                </a:cubicBezTo>
                <a:cubicBezTo>
                  <a:pt x="230886" y="141065"/>
                  <a:pt x="226028" y="118301"/>
                  <a:pt x="225552" y="101822"/>
                </a:cubicBezTo>
                <a:cubicBezTo>
                  <a:pt x="224790" y="75152"/>
                  <a:pt x="234982" y="49244"/>
                  <a:pt x="253460" y="30766"/>
                </a:cubicBezTo>
                <a:cubicBezTo>
                  <a:pt x="272129" y="12097"/>
                  <a:pt x="297752" y="95"/>
                  <a:pt x="324517" y="0"/>
                </a:cubicBezTo>
                <a:lnTo>
                  <a:pt x="324517" y="32861"/>
                </a:lnTo>
                <a:cubicBezTo>
                  <a:pt x="304038" y="33147"/>
                  <a:pt x="286131" y="44387"/>
                  <a:pt x="276511" y="53912"/>
                </a:cubicBezTo>
                <a:cubicBezTo>
                  <a:pt x="264319" y="66104"/>
                  <a:pt x="257556" y="83249"/>
                  <a:pt x="258127" y="100965"/>
                </a:cubicBezTo>
                <a:cubicBezTo>
                  <a:pt x="258699" y="121444"/>
                  <a:pt x="268795" y="140875"/>
                  <a:pt x="287369" y="157353"/>
                </a:cubicBezTo>
                <a:cubicBezTo>
                  <a:pt x="291846" y="161353"/>
                  <a:pt x="293846" y="167545"/>
                  <a:pt x="292418" y="173450"/>
                </a:cubicBezTo>
                <a:cubicBezTo>
                  <a:pt x="290989" y="179356"/>
                  <a:pt x="286512" y="183928"/>
                  <a:pt x="280607" y="185452"/>
                </a:cubicBezTo>
                <a:cubicBezTo>
                  <a:pt x="263271" y="189928"/>
                  <a:pt x="247650" y="205645"/>
                  <a:pt x="242792" y="223647"/>
                </a:cubicBezTo>
                <a:cubicBezTo>
                  <a:pt x="239935" y="234029"/>
                  <a:pt x="239459" y="249365"/>
                  <a:pt x="253460" y="263366"/>
                </a:cubicBezTo>
                <a:lnTo>
                  <a:pt x="315563" y="325469"/>
                </a:lnTo>
                <a:cubicBezTo>
                  <a:pt x="335090" y="344900"/>
                  <a:pt x="345186" y="366332"/>
                  <a:pt x="345757" y="387287"/>
                </a:cubicBezTo>
                <a:close/>
                <a:moveTo>
                  <a:pt x="420815" y="390811"/>
                </a:moveTo>
                <a:cubicBezTo>
                  <a:pt x="420815" y="476441"/>
                  <a:pt x="348520" y="527590"/>
                  <a:pt x="278606" y="527590"/>
                </a:cubicBezTo>
                <a:lnTo>
                  <a:pt x="208598" y="527590"/>
                </a:lnTo>
                <a:lnTo>
                  <a:pt x="208598" y="494919"/>
                </a:lnTo>
                <a:lnTo>
                  <a:pt x="278606" y="494919"/>
                </a:lnTo>
                <a:cubicBezTo>
                  <a:pt x="331756" y="494919"/>
                  <a:pt x="388144" y="458438"/>
                  <a:pt x="388144" y="390811"/>
                </a:cubicBezTo>
                <a:lnTo>
                  <a:pt x="388144" y="387382"/>
                </a:lnTo>
                <a:cubicBezTo>
                  <a:pt x="386810" y="364712"/>
                  <a:pt x="377952" y="341948"/>
                  <a:pt x="358140" y="322136"/>
                </a:cubicBezTo>
                <a:lnTo>
                  <a:pt x="321469" y="285464"/>
                </a:lnTo>
                <a:cubicBezTo>
                  <a:pt x="317087" y="281083"/>
                  <a:pt x="315563" y="274701"/>
                  <a:pt x="317468" y="268891"/>
                </a:cubicBezTo>
                <a:cubicBezTo>
                  <a:pt x="319373" y="263081"/>
                  <a:pt x="324422" y="258794"/>
                  <a:pt x="330422" y="257747"/>
                </a:cubicBezTo>
                <a:cubicBezTo>
                  <a:pt x="350330" y="254603"/>
                  <a:pt x="369475" y="245459"/>
                  <a:pt x="381667" y="233267"/>
                </a:cubicBezTo>
                <a:cubicBezTo>
                  <a:pt x="396335" y="218599"/>
                  <a:pt x="403479" y="199739"/>
                  <a:pt x="403479" y="180403"/>
                </a:cubicBezTo>
                <a:cubicBezTo>
                  <a:pt x="403384" y="138398"/>
                  <a:pt x="369094" y="104299"/>
                  <a:pt x="326993" y="104299"/>
                </a:cubicBezTo>
                <a:lnTo>
                  <a:pt x="326993" y="71533"/>
                </a:lnTo>
                <a:cubicBezTo>
                  <a:pt x="386429" y="71533"/>
                  <a:pt x="434626" y="119158"/>
                  <a:pt x="435769" y="178213"/>
                </a:cubicBezTo>
                <a:cubicBezTo>
                  <a:pt x="436912" y="206502"/>
                  <a:pt x="426625" y="234505"/>
                  <a:pt x="404812" y="256318"/>
                </a:cubicBezTo>
                <a:cubicBezTo>
                  <a:pt x="394049" y="267081"/>
                  <a:pt x="380048" y="275939"/>
                  <a:pt x="364427" y="282131"/>
                </a:cubicBezTo>
                <a:lnTo>
                  <a:pt x="381286" y="298990"/>
                </a:lnTo>
                <a:cubicBezTo>
                  <a:pt x="407480" y="325184"/>
                  <a:pt x="419481" y="356330"/>
                  <a:pt x="420815" y="387191"/>
                </a:cubicBezTo>
                <a:lnTo>
                  <a:pt x="420815" y="390811"/>
                </a:lnTo>
                <a:close/>
                <a:moveTo>
                  <a:pt x="92964" y="444056"/>
                </a:moveTo>
                <a:lnTo>
                  <a:pt x="191262" y="444056"/>
                </a:lnTo>
                <a:lnTo>
                  <a:pt x="191262" y="476726"/>
                </a:lnTo>
                <a:lnTo>
                  <a:pt x="92964" y="476726"/>
                </a:lnTo>
                <a:lnTo>
                  <a:pt x="92964" y="444056"/>
                </a:lnTo>
                <a:close/>
                <a:moveTo>
                  <a:pt x="92964" y="495014"/>
                </a:moveTo>
                <a:lnTo>
                  <a:pt x="191262" y="495014"/>
                </a:lnTo>
                <a:lnTo>
                  <a:pt x="191262" y="527685"/>
                </a:lnTo>
                <a:lnTo>
                  <a:pt x="92964" y="527685"/>
                </a:lnTo>
                <a:lnTo>
                  <a:pt x="92964" y="495014"/>
                </a:lnTo>
                <a:close/>
              </a:path>
            </a:pathLst>
          </a:custGeom>
          <a:solidFill>
            <a:schemeClr val="tx1"/>
          </a:solidFill>
          <a:ln w="9525" cap="flat">
            <a:noFill/>
            <a:prstDash val="solid"/>
            <a:miter/>
          </a:ln>
        </p:spPr>
        <p:txBody>
          <a:bodyPr rtlCol="0" anchor="ctr"/>
          <a:lstStyle/>
          <a:p>
            <a:endParaRPr lang="en-US"/>
          </a:p>
        </p:txBody>
      </p:sp>
      <p:sp>
        <p:nvSpPr>
          <p:cNvPr id="5" name="Footer Placeholder 3">
            <a:extLst>
              <a:ext uri="{FF2B5EF4-FFF2-40B4-BE49-F238E27FC236}">
                <a16:creationId xmlns:a16="http://schemas.microsoft.com/office/drawing/2014/main" id="{636096D0-07DA-20F8-5C56-70BB8DC10E27}"/>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441629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61"/>
                                        </p:tgtEl>
                                        <p:attrNameLst>
                                          <p:attrName>style.visibility</p:attrName>
                                        </p:attrNameLst>
                                      </p:cBhvr>
                                      <p:to>
                                        <p:strVal val="visible"/>
                                      </p:to>
                                    </p:set>
                                    <p:animEffect transition="in" filter="fade">
                                      <p:cBhvr>
                                        <p:cTn id="20" dur="500"/>
                                        <p:tgtEl>
                                          <p:spTgt spid="261"/>
                                        </p:tgtEl>
                                      </p:cBhvr>
                                    </p:animEffect>
                                  </p:childTnLst>
                                </p:cTn>
                              </p:par>
                            </p:childTnLst>
                          </p:cTn>
                        </p:par>
                        <p:par>
                          <p:cTn id="21" fill="hold">
                            <p:stCondLst>
                              <p:cond delay="500"/>
                            </p:stCondLst>
                            <p:childTnLst>
                              <p:par>
                                <p:cTn id="22" presetID="10" presetClass="entr" presetSubtype="0" fill="hold" nodeType="afterEffect">
                                  <p:stCondLst>
                                    <p:cond delay="500"/>
                                  </p:stCondLst>
                                  <p:childTnLst>
                                    <p:set>
                                      <p:cBhvr>
                                        <p:cTn id="23" dur="1" fill="hold">
                                          <p:stCondLst>
                                            <p:cond delay="0"/>
                                          </p:stCondLst>
                                        </p:cTn>
                                        <p:tgtEl>
                                          <p:spTgt spid="263"/>
                                        </p:tgtEl>
                                        <p:attrNameLst>
                                          <p:attrName>style.visibility</p:attrName>
                                        </p:attrNameLst>
                                      </p:cBhvr>
                                      <p:to>
                                        <p:strVal val="visible"/>
                                      </p:to>
                                    </p:set>
                                    <p:animEffect transition="in" filter="fade">
                                      <p:cBhvr>
                                        <p:cTn id="24" dur="500"/>
                                        <p:tgtEl>
                                          <p:spTgt spid="263"/>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2000"/>
                            </p:stCondLst>
                            <p:childTnLst>
                              <p:par>
                                <p:cTn id="30" presetID="10" presetClass="entr" presetSubtype="0" fill="hold" nodeType="afterEffect">
                                  <p:stCondLst>
                                    <p:cond delay="500"/>
                                  </p:stCondLst>
                                  <p:childTnLst>
                                    <p:set>
                                      <p:cBhvr>
                                        <p:cTn id="31" dur="1" fill="hold">
                                          <p:stCondLst>
                                            <p:cond delay="0"/>
                                          </p:stCondLst>
                                        </p:cTn>
                                        <p:tgtEl>
                                          <p:spTgt spid="266"/>
                                        </p:tgtEl>
                                        <p:attrNameLst>
                                          <p:attrName>style.visibility</p:attrName>
                                        </p:attrNameLst>
                                      </p:cBhvr>
                                      <p:to>
                                        <p:strVal val="visible"/>
                                      </p:to>
                                    </p:set>
                                    <p:animEffect transition="in" filter="fade">
                                      <p:cBhvr>
                                        <p:cTn id="32" dur="500"/>
                                        <p:tgtEl>
                                          <p:spTgt spid="266"/>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62"/>
                                        </p:tgtEl>
                                        <p:attrNameLst>
                                          <p:attrName>style.visibility</p:attrName>
                                        </p:attrNameLst>
                                      </p:cBhvr>
                                      <p:to>
                                        <p:strVal val="visible"/>
                                      </p:to>
                                    </p:set>
                                  </p:childTnLst>
                                </p:cTn>
                              </p:par>
                            </p:childTnLst>
                          </p:cTn>
                        </p:par>
                        <p:par>
                          <p:cTn id="41" fill="hold">
                            <p:stCondLst>
                              <p:cond delay="0"/>
                            </p:stCondLst>
                            <p:childTnLst>
                              <p:par>
                                <p:cTn id="42" presetID="10" presetClass="entr" presetSubtype="0" fill="hold" nodeType="afterEffect">
                                  <p:stCondLst>
                                    <p:cond delay="500"/>
                                  </p:stCondLst>
                                  <p:childTnLst>
                                    <p:set>
                                      <p:cBhvr>
                                        <p:cTn id="43" dur="1" fill="hold">
                                          <p:stCondLst>
                                            <p:cond delay="0"/>
                                          </p:stCondLst>
                                        </p:cTn>
                                        <p:tgtEl>
                                          <p:spTgt spid="264"/>
                                        </p:tgtEl>
                                        <p:attrNameLst>
                                          <p:attrName>style.visibility</p:attrName>
                                        </p:attrNameLst>
                                      </p:cBhvr>
                                      <p:to>
                                        <p:strVal val="visible"/>
                                      </p:to>
                                    </p:set>
                                    <p:animEffect transition="in" filter="fade">
                                      <p:cBhvr>
                                        <p:cTn id="44" dur="500"/>
                                        <p:tgtEl>
                                          <p:spTgt spid="264"/>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1500"/>
                            </p:stCondLst>
                            <p:childTnLst>
                              <p:par>
                                <p:cTn id="50" presetID="10" presetClass="entr" presetSubtype="0" fill="hold" grpId="0" nodeType="afterEffect">
                                  <p:stCondLst>
                                    <p:cond delay="50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2500"/>
                            </p:stCondLst>
                            <p:childTnLst>
                              <p:par>
                                <p:cTn id="54" presetID="10" presetClass="entr" presetSubtype="0" fill="hold" nodeType="afterEffect">
                                  <p:stCondLst>
                                    <p:cond delay="0"/>
                                  </p:stCondLst>
                                  <p:childTnLst>
                                    <p:set>
                                      <p:cBhvr>
                                        <p:cTn id="55" dur="1" fill="hold">
                                          <p:stCondLst>
                                            <p:cond delay="0"/>
                                          </p:stCondLst>
                                        </p:cTn>
                                        <p:tgtEl>
                                          <p:spTgt spid="265"/>
                                        </p:tgtEl>
                                        <p:attrNameLst>
                                          <p:attrName>style.visibility</p:attrName>
                                        </p:attrNameLst>
                                      </p:cBhvr>
                                      <p:to>
                                        <p:strVal val="visible"/>
                                      </p:to>
                                    </p:set>
                                    <p:animEffect transition="in" filter="fade">
                                      <p:cBhvr>
                                        <p:cTn id="56" dur="500"/>
                                        <p:tgtEl>
                                          <p:spTgt spid="26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animBg="1"/>
      <p:bldP spid="20" grpId="0" animBg="1"/>
      <p:bldP spid="21" grpId="0" animBg="1"/>
      <p:bldP spid="22" grpId="0"/>
      <p:bldP spid="23" grpId="0"/>
      <p:bldP spid="24" grpId="0"/>
      <p:bldP spid="32" grpId="0" animBg="1"/>
      <p:bldP spid="261" grpId="0" animBg="1"/>
      <p:bldP spid="26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1B62EB-8A48-8B3F-9AE9-3786E2D0F2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5ADECB-8BDB-8C30-5A3A-E1EA49C6F57A}"/>
              </a:ext>
            </a:extLst>
          </p:cNvPr>
          <p:cNvSpPr>
            <a:spLocks noGrp="1"/>
          </p:cNvSpPr>
          <p:nvPr>
            <p:ph type="title"/>
          </p:nvPr>
        </p:nvSpPr>
        <p:spPr/>
        <p:txBody>
          <a:bodyPr/>
          <a:lstStyle/>
          <a:p>
            <a:r>
              <a:rPr lang="en-US"/>
              <a:t>Clozapine management in smoking cessation </a:t>
            </a:r>
          </a:p>
        </p:txBody>
      </p:sp>
      <p:sp>
        <p:nvSpPr>
          <p:cNvPr id="3" name="Text Placeholder 2">
            <a:extLst>
              <a:ext uri="{FF2B5EF4-FFF2-40B4-BE49-F238E27FC236}">
                <a16:creationId xmlns:a16="http://schemas.microsoft.com/office/drawing/2014/main" id="{7555AF81-9573-69FF-DE02-B8B6FB204F42}"/>
              </a:ext>
            </a:extLst>
          </p:cNvPr>
          <p:cNvSpPr>
            <a:spLocks noGrp="1"/>
          </p:cNvSpPr>
          <p:nvPr>
            <p:ph type="body" idx="12"/>
          </p:nvPr>
        </p:nvSpPr>
        <p:spPr>
          <a:xfrm>
            <a:off x="571500" y="1694408"/>
            <a:ext cx="7966604" cy="4252547"/>
          </a:xfrm>
        </p:spPr>
        <p:txBody>
          <a:bodyPr/>
          <a:lstStyle/>
          <a:p>
            <a:pPr marL="0" indent="0">
              <a:lnSpc>
                <a:spcPts val="2500"/>
              </a:lnSpc>
              <a:buNone/>
            </a:pPr>
            <a:r>
              <a:rPr lang="en-US" sz="1900" b="1">
                <a:solidFill>
                  <a:srgbClr val="0072CF"/>
                </a:solidFill>
                <a:latin typeface="+mn-lt"/>
              </a:rPr>
              <a:t>Signs of toxicity:</a:t>
            </a:r>
          </a:p>
          <a:p>
            <a:pPr>
              <a:lnSpc>
                <a:spcPts val="2500"/>
              </a:lnSpc>
            </a:pPr>
            <a:r>
              <a:rPr lang="en-US">
                <a:latin typeface="+mn-lt"/>
              </a:rPr>
              <a:t>Higher blood levels of clozapine can cause sedation, hypotension </a:t>
            </a:r>
            <a:br>
              <a:rPr lang="en-US">
                <a:latin typeface="+mn-lt"/>
              </a:rPr>
            </a:br>
            <a:r>
              <a:rPr lang="en-US">
                <a:latin typeface="+mn-lt"/>
              </a:rPr>
              <a:t>and increased risk of neurological adverse effects including seizures </a:t>
            </a:r>
            <a:br>
              <a:rPr lang="en-US">
                <a:latin typeface="+mn-lt"/>
              </a:rPr>
            </a:br>
            <a:r>
              <a:rPr lang="en-US">
                <a:latin typeface="+mn-lt"/>
              </a:rPr>
              <a:t>and fatalities</a:t>
            </a:r>
          </a:p>
          <a:p>
            <a:pPr marL="0" indent="0">
              <a:lnSpc>
                <a:spcPts val="2500"/>
              </a:lnSpc>
              <a:buNone/>
            </a:pPr>
            <a:br>
              <a:rPr lang="en-US" sz="2000" b="1">
                <a:solidFill>
                  <a:schemeClr val="accent4">
                    <a:lumMod val="75000"/>
                    <a:lumOff val="25000"/>
                  </a:schemeClr>
                </a:solidFill>
                <a:latin typeface="+mn-lt"/>
              </a:rPr>
            </a:br>
            <a:r>
              <a:rPr lang="en-US" sz="1900" b="1">
                <a:solidFill>
                  <a:srgbClr val="0072CF"/>
                </a:solidFill>
                <a:latin typeface="+mn-lt"/>
              </a:rPr>
              <a:t>Blood monitoring:</a:t>
            </a:r>
            <a:r>
              <a:rPr lang="en-US" sz="2000" b="1">
                <a:solidFill>
                  <a:srgbClr val="0072CF"/>
                </a:solidFill>
                <a:latin typeface="+mn-lt"/>
              </a:rPr>
              <a:t> </a:t>
            </a:r>
          </a:p>
          <a:p>
            <a:pPr>
              <a:lnSpc>
                <a:spcPts val="2500"/>
              </a:lnSpc>
            </a:pPr>
            <a:r>
              <a:rPr lang="en-US">
                <a:latin typeface="+mn-lt"/>
              </a:rPr>
              <a:t>Take clozapine plasma trough levels before stopping smoking</a:t>
            </a:r>
          </a:p>
          <a:p>
            <a:pPr>
              <a:lnSpc>
                <a:spcPts val="2500"/>
              </a:lnSpc>
            </a:pPr>
            <a:r>
              <a:rPr lang="en-US">
                <a:latin typeface="+mn-lt"/>
              </a:rPr>
              <a:t>Repeat plasma level one week after stopping smoking</a:t>
            </a:r>
          </a:p>
          <a:p>
            <a:pPr>
              <a:lnSpc>
                <a:spcPts val="2500"/>
              </a:lnSpc>
            </a:pPr>
            <a:r>
              <a:rPr lang="en-US">
                <a:latin typeface="+mn-lt"/>
              </a:rPr>
              <a:t>Blood and clinical monitoring should occur for up to six months </a:t>
            </a:r>
          </a:p>
        </p:txBody>
      </p:sp>
      <p:sp>
        <p:nvSpPr>
          <p:cNvPr id="5" name="Footer Placeholder 3">
            <a:extLst>
              <a:ext uri="{FF2B5EF4-FFF2-40B4-BE49-F238E27FC236}">
                <a16:creationId xmlns:a16="http://schemas.microsoft.com/office/drawing/2014/main" id="{371F9ACA-C2A8-8C8B-3507-8B9A813B5770}"/>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86479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500"/>
                            </p:stCondLst>
                            <p:childTnLst>
                              <p:par>
                                <p:cTn id="18" presetID="10" presetClass="entr" presetSubtype="0" fill="hold" nodeType="afterEffect">
                                  <p:stCondLst>
                                    <p:cond delay="50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1500"/>
                            </p:stCondLst>
                            <p:childTnLst>
                              <p:par>
                                <p:cTn id="22" presetID="10" presetClass="entr" presetSubtype="0" fill="hold" nodeType="afterEffect">
                                  <p:stCondLst>
                                    <p:cond delay="5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par>
                          <p:cTn id="25" fill="hold">
                            <p:stCondLst>
                              <p:cond delay="2500"/>
                            </p:stCondLst>
                            <p:childTnLst>
                              <p:par>
                                <p:cTn id="26" presetID="10" presetClass="entr" presetSubtype="0" fill="hold" nodeType="afterEffect">
                                  <p:stCondLst>
                                    <p:cond delay="50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F15B7-D1D7-9ECD-5066-D534BF2717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DD244A-8BEB-9462-077F-81CF07B6CBE2}"/>
              </a:ext>
            </a:extLst>
          </p:cNvPr>
          <p:cNvSpPr>
            <a:spLocks noGrp="1"/>
          </p:cNvSpPr>
          <p:nvPr>
            <p:ph type="title"/>
          </p:nvPr>
        </p:nvSpPr>
        <p:spPr/>
        <p:txBody>
          <a:bodyPr/>
          <a:lstStyle/>
          <a:p>
            <a:r>
              <a:rPr lang="en-US"/>
              <a:t>Clozapine management in smoking cessation </a:t>
            </a:r>
          </a:p>
        </p:txBody>
      </p:sp>
      <p:sp>
        <p:nvSpPr>
          <p:cNvPr id="3" name="Text Placeholder 2">
            <a:extLst>
              <a:ext uri="{FF2B5EF4-FFF2-40B4-BE49-F238E27FC236}">
                <a16:creationId xmlns:a16="http://schemas.microsoft.com/office/drawing/2014/main" id="{CD6D5AA7-3624-F8ED-BE4E-299D61B4B5C9}"/>
              </a:ext>
            </a:extLst>
          </p:cNvPr>
          <p:cNvSpPr>
            <a:spLocks noGrp="1"/>
          </p:cNvSpPr>
          <p:nvPr>
            <p:ph type="body" idx="12"/>
          </p:nvPr>
        </p:nvSpPr>
        <p:spPr>
          <a:xfrm>
            <a:off x="571500" y="1694408"/>
            <a:ext cx="7966604" cy="4252547"/>
          </a:xfrm>
        </p:spPr>
        <p:txBody>
          <a:bodyPr/>
          <a:lstStyle/>
          <a:p>
            <a:pPr marL="0" indent="0">
              <a:lnSpc>
                <a:spcPts val="2500"/>
              </a:lnSpc>
              <a:buNone/>
            </a:pPr>
            <a:r>
              <a:rPr lang="en-US" sz="1900" b="1">
                <a:solidFill>
                  <a:srgbClr val="0072CF"/>
                </a:solidFill>
                <a:latin typeface="+mn-lt"/>
              </a:rPr>
              <a:t>Dose reduction:</a:t>
            </a:r>
            <a:r>
              <a:rPr lang="en-US" sz="2000" b="1">
                <a:solidFill>
                  <a:srgbClr val="0072CF"/>
                </a:solidFill>
                <a:latin typeface="+mn-lt"/>
              </a:rPr>
              <a:t> </a:t>
            </a:r>
            <a:endParaRPr lang="en-US" sz="2000">
              <a:solidFill>
                <a:srgbClr val="0072CF"/>
              </a:solidFill>
              <a:latin typeface="+mn-lt"/>
            </a:endParaRPr>
          </a:p>
          <a:p>
            <a:pPr>
              <a:lnSpc>
                <a:spcPts val="2500"/>
              </a:lnSpc>
            </a:pPr>
            <a:r>
              <a:rPr lang="en-US">
                <a:latin typeface="+mn-lt"/>
              </a:rPr>
              <a:t>Immediate reduction of clozapine upon smoking cessation </a:t>
            </a:r>
            <a:br>
              <a:rPr lang="en-US">
                <a:latin typeface="+mn-lt"/>
              </a:rPr>
            </a:br>
            <a:r>
              <a:rPr lang="en-US">
                <a:latin typeface="+mn-lt"/>
              </a:rPr>
              <a:t>(may need to be reduced by 25% of original dose </a:t>
            </a:r>
            <a:br>
              <a:rPr lang="en-US">
                <a:latin typeface="+mn-lt"/>
              </a:rPr>
            </a:br>
            <a:r>
              <a:rPr lang="en-US">
                <a:latin typeface="+mn-lt"/>
              </a:rPr>
              <a:t>in the first week of quitting).</a:t>
            </a:r>
          </a:p>
          <a:p>
            <a:pPr>
              <a:lnSpc>
                <a:spcPts val="2500"/>
              </a:lnSpc>
            </a:pPr>
            <a:r>
              <a:rPr lang="en-US">
                <a:latin typeface="+mn-lt"/>
              </a:rPr>
              <a:t>Stepwise reduction of about 10 per cent daily for 4 days. </a:t>
            </a:r>
            <a:br>
              <a:rPr lang="en-US">
                <a:latin typeface="+mn-lt"/>
              </a:rPr>
            </a:br>
            <a:r>
              <a:rPr lang="en-US">
                <a:latin typeface="+mn-lt"/>
              </a:rPr>
              <a:t>Blood levels will guide individualised dosing</a:t>
            </a:r>
          </a:p>
          <a:p>
            <a:pPr marL="0" indent="0">
              <a:lnSpc>
                <a:spcPts val="2500"/>
              </a:lnSpc>
              <a:buNone/>
            </a:pPr>
            <a:br>
              <a:rPr lang="en-US" sz="2000" b="1">
                <a:solidFill>
                  <a:srgbClr val="0072CF"/>
                </a:solidFill>
                <a:latin typeface="+mn-lt"/>
              </a:rPr>
            </a:br>
            <a:r>
              <a:rPr lang="en-US" sz="1900" b="1">
                <a:solidFill>
                  <a:srgbClr val="0072CF"/>
                </a:solidFill>
                <a:latin typeface="+mn-lt"/>
              </a:rPr>
              <a:t>Should smoking be re-initiated: </a:t>
            </a:r>
          </a:p>
          <a:p>
            <a:pPr>
              <a:lnSpc>
                <a:spcPts val="2500"/>
              </a:lnSpc>
            </a:pPr>
            <a:r>
              <a:rPr lang="en-US">
                <a:latin typeface="+mn-lt"/>
              </a:rPr>
              <a:t>Plasma trough level should be retaken and clozapine increased to previous dose over one week and then plasma trough level repeated</a:t>
            </a:r>
          </a:p>
        </p:txBody>
      </p:sp>
      <p:sp>
        <p:nvSpPr>
          <p:cNvPr id="5" name="Footer Placeholder 3">
            <a:extLst>
              <a:ext uri="{FF2B5EF4-FFF2-40B4-BE49-F238E27FC236}">
                <a16:creationId xmlns:a16="http://schemas.microsoft.com/office/drawing/2014/main" id="{A2DFEDC3-BFA7-142B-D97E-87FE0B290FB6}"/>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924067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500"/>
                            </p:stCondLst>
                            <p:childTnLst>
                              <p:par>
                                <p:cTn id="22" presetID="10" presetClass="entr" presetSubtype="0" fill="hold" nodeType="afterEffect">
                                  <p:stCondLst>
                                    <p:cond delay="5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AB0586-2B4B-CA31-1BF6-0640DF3CAF4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781424E-4035-C255-729C-3F760141C47D}"/>
              </a:ext>
            </a:extLst>
          </p:cNvPr>
          <p:cNvSpPr/>
          <p:nvPr/>
        </p:nvSpPr>
        <p:spPr>
          <a:xfrm>
            <a:off x="455431" y="1834284"/>
            <a:ext cx="8190334" cy="2446824"/>
          </a:xfrm>
          <a:prstGeom prst="rect">
            <a:avLst/>
          </a:prstGeom>
        </p:spPr>
        <p:txBody>
          <a:bodyPr wrap="square" lIns="91440" tIns="45720" rIns="91440" bIns="45720" anchor="t">
            <a:spAutoFit/>
          </a:bodyPr>
          <a:lstStyle/>
          <a:p>
            <a:pPr marL="342900" indent="-342900">
              <a:spcBef>
                <a:spcPts val="600"/>
              </a:spcBef>
              <a:buClr>
                <a:schemeClr val="accent3"/>
              </a:buClr>
              <a:buSzPct val="120000"/>
              <a:buFont typeface="Arial" panose="020B0604020202020204" pitchFamily="34" charset="0"/>
              <a:buChar char="■"/>
            </a:pPr>
            <a:r>
              <a:rPr lang="en-GB" sz="2000" b="1">
                <a:solidFill>
                  <a:srgbClr val="0072CF"/>
                </a:solidFill>
                <a:latin typeface="Arial"/>
                <a:cs typeface="Arial"/>
              </a:rPr>
              <a:t>Olanzapine </a:t>
            </a:r>
            <a:r>
              <a:rPr lang="en-GB" sz="2000">
                <a:solidFill>
                  <a:srgbClr val="0072CF"/>
                </a:solidFill>
                <a:latin typeface="Arial"/>
                <a:cs typeface="Arial"/>
              </a:rPr>
              <a:t>–</a:t>
            </a:r>
            <a:r>
              <a:rPr lang="en-GB" sz="2000" b="1">
                <a:solidFill>
                  <a:srgbClr val="0072CF"/>
                </a:solidFill>
                <a:latin typeface="Arial"/>
                <a:cs typeface="Arial"/>
              </a:rPr>
              <a:t> </a:t>
            </a:r>
            <a:r>
              <a:rPr lang="en-GB">
                <a:latin typeface="Arial"/>
                <a:cs typeface="Arial"/>
              </a:rPr>
              <a:t>On stopping smoking</a:t>
            </a:r>
            <a:r>
              <a:rPr lang="en-GB" b="1">
                <a:latin typeface="Arial"/>
                <a:cs typeface="Arial"/>
              </a:rPr>
              <a:t> </a:t>
            </a:r>
            <a:r>
              <a:rPr lang="en-GB">
                <a:latin typeface="Arial"/>
                <a:cs typeface="Arial"/>
              </a:rPr>
              <a:t>dose may need to reduce dose by 25%. Be alert for increased adverse effects of olanzapine such as dizziness, sedation and hypotension. If adverse effects occur further reduce dose.. </a:t>
            </a:r>
            <a:r>
              <a:rPr lang="en-CA">
                <a:latin typeface="Arial"/>
              </a:rPr>
              <a:t>If restarting smoking, increase dose to previous smoking dose over 1 week.</a:t>
            </a:r>
          </a:p>
          <a:p>
            <a:pPr>
              <a:spcBef>
                <a:spcPts val="600"/>
              </a:spcBef>
              <a:buClr>
                <a:schemeClr val="accent3"/>
              </a:buClr>
              <a:buSzPct val="120000"/>
            </a:pPr>
            <a:endParaRPr lang="en-GB">
              <a:latin typeface="Arial"/>
              <a:cs typeface="Arial" panose="020B0604020202020204" pitchFamily="34" charset="0"/>
            </a:endParaRPr>
          </a:p>
          <a:p>
            <a:pPr marL="342900" indent="-342900">
              <a:buClr>
                <a:schemeClr val="accent3"/>
              </a:buClr>
              <a:buSzPct val="120000"/>
              <a:buFont typeface="Arial" panose="020B0604020202020204" pitchFamily="34" charset="0"/>
              <a:buChar char="■"/>
            </a:pPr>
            <a:r>
              <a:rPr lang="en-GB" sz="2000" b="1">
                <a:solidFill>
                  <a:srgbClr val="0072CF"/>
                </a:solidFill>
                <a:latin typeface="Arial"/>
                <a:cs typeface="Arial"/>
              </a:rPr>
              <a:t>Chlorpromazine </a:t>
            </a:r>
            <a:r>
              <a:rPr lang="en-GB" sz="2000">
                <a:solidFill>
                  <a:srgbClr val="0072CF"/>
                </a:solidFill>
                <a:latin typeface="Arial"/>
                <a:cs typeface="Arial"/>
              </a:rPr>
              <a:t>– </a:t>
            </a:r>
            <a:r>
              <a:rPr lang="en-GB">
                <a:latin typeface="Arial"/>
                <a:cs typeface="Arial"/>
              </a:rPr>
              <a:t>Monitor for increased adverse effects – dizziness, sedation, nausea. Reduce dose as necessary.</a:t>
            </a:r>
          </a:p>
        </p:txBody>
      </p:sp>
      <p:sp>
        <p:nvSpPr>
          <p:cNvPr id="7" name="TextBox 6">
            <a:extLst>
              <a:ext uri="{FF2B5EF4-FFF2-40B4-BE49-F238E27FC236}">
                <a16:creationId xmlns:a16="http://schemas.microsoft.com/office/drawing/2014/main" id="{6335F3D5-C3A7-EE6E-51A9-B7598E2BDBD5}"/>
              </a:ext>
            </a:extLst>
          </p:cNvPr>
          <p:cNvSpPr txBox="1"/>
          <p:nvPr/>
        </p:nvSpPr>
        <p:spPr>
          <a:xfrm>
            <a:off x="591745" y="463275"/>
            <a:ext cx="8190335" cy="446276"/>
          </a:xfrm>
          <a:prstGeom prst="rect">
            <a:avLst/>
          </a:prstGeom>
          <a:noFill/>
        </p:spPr>
        <p:txBody>
          <a:bodyPr wrap="square" lIns="91440" tIns="45720" rIns="91440" bIns="45720" rtlCol="0" anchor="t">
            <a:spAutoFit/>
          </a:bodyPr>
          <a:lstStyle/>
          <a:p>
            <a:pPr>
              <a:spcBef>
                <a:spcPct val="0"/>
              </a:spcBef>
            </a:pPr>
            <a:r>
              <a:rPr lang="en-GB" altLang="en-US" sz="2300" b="1">
                <a:solidFill>
                  <a:schemeClr val="bg1"/>
                </a:solidFill>
                <a:latin typeface="Arial"/>
              </a:rPr>
              <a:t>Medications that may need dose adjustment</a:t>
            </a:r>
            <a:endParaRPr lang="en-US" b="1"/>
          </a:p>
        </p:txBody>
      </p:sp>
      <p:sp>
        <p:nvSpPr>
          <p:cNvPr id="3" name="Footer Placeholder 3">
            <a:extLst>
              <a:ext uri="{FF2B5EF4-FFF2-40B4-BE49-F238E27FC236}">
                <a16:creationId xmlns:a16="http://schemas.microsoft.com/office/drawing/2014/main" id="{7E9F7B81-D460-8EAA-87AC-38A079DD4703}"/>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377058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00B3A-26DB-6728-EBBB-AB3EDCE5D5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2D61EA-F12E-E98A-1AA8-D91898C5CA80}"/>
              </a:ext>
            </a:extLst>
          </p:cNvPr>
          <p:cNvSpPr>
            <a:spLocks noGrp="1"/>
          </p:cNvSpPr>
          <p:nvPr>
            <p:ph type="title"/>
          </p:nvPr>
        </p:nvSpPr>
        <p:spPr/>
        <p:txBody>
          <a:bodyPr/>
          <a:lstStyle/>
          <a:p>
            <a:r>
              <a:rPr lang="en-US"/>
              <a:t>Caffeine and smoking</a:t>
            </a:r>
          </a:p>
        </p:txBody>
      </p:sp>
      <p:sp>
        <p:nvSpPr>
          <p:cNvPr id="3" name="Text Placeholder 2">
            <a:extLst>
              <a:ext uri="{FF2B5EF4-FFF2-40B4-BE49-F238E27FC236}">
                <a16:creationId xmlns:a16="http://schemas.microsoft.com/office/drawing/2014/main" id="{B2A1513F-1F44-0AC4-277B-F599241B03CC}"/>
              </a:ext>
            </a:extLst>
          </p:cNvPr>
          <p:cNvSpPr>
            <a:spLocks noGrp="1"/>
          </p:cNvSpPr>
          <p:nvPr>
            <p:ph type="body" idx="12"/>
          </p:nvPr>
        </p:nvSpPr>
        <p:spPr/>
        <p:txBody>
          <a:bodyPr/>
          <a:lstStyle/>
          <a:p>
            <a:pPr>
              <a:lnSpc>
                <a:spcPts val="2400"/>
              </a:lnSpc>
              <a:spcBef>
                <a:spcPts val="600"/>
              </a:spcBef>
              <a:spcAft>
                <a:spcPts val="600"/>
              </a:spcAft>
              <a:buFont typeface="Arial" panose="020B0604020202020204" pitchFamily="34" charset="0"/>
              <a:buChar char="■"/>
            </a:pPr>
            <a:r>
              <a:rPr lang="en-US" altLang="en-US" b="1">
                <a:solidFill>
                  <a:srgbClr val="0072CF"/>
                </a:solidFill>
              </a:rPr>
              <a:t>Caffeine metabolism is altered</a:t>
            </a:r>
            <a:r>
              <a:rPr lang="en-US" altLang="en-US">
                <a:solidFill>
                  <a:srgbClr val="0072CF"/>
                </a:solidFill>
              </a:rPr>
              <a:t> </a:t>
            </a:r>
            <a:r>
              <a:rPr lang="en-US" altLang="en-US"/>
              <a:t>by stopping smoking</a:t>
            </a:r>
          </a:p>
          <a:p>
            <a:pPr>
              <a:lnSpc>
                <a:spcPts val="2400"/>
              </a:lnSpc>
              <a:spcBef>
                <a:spcPts val="600"/>
              </a:spcBef>
              <a:spcAft>
                <a:spcPts val="600"/>
              </a:spcAft>
              <a:buFont typeface="Arial" panose="020B0604020202020204" pitchFamily="34" charset="0"/>
              <a:buChar char="■"/>
            </a:pPr>
            <a:r>
              <a:rPr lang="en-US" altLang="en-US"/>
              <a:t>Caffeine levels may rise </a:t>
            </a:r>
            <a:r>
              <a:rPr lang="en-US" altLang="en-US" b="1">
                <a:solidFill>
                  <a:srgbClr val="0072CF"/>
                </a:solidFill>
              </a:rPr>
              <a:t>2 to 3 times higher</a:t>
            </a:r>
            <a:br>
              <a:rPr lang="en-US" altLang="en-US"/>
            </a:br>
            <a:r>
              <a:rPr lang="en-US" altLang="en-US" sz="1500"/>
              <a:t>(typically 4 to 7 days after quitting)</a:t>
            </a:r>
          </a:p>
          <a:p>
            <a:pPr>
              <a:lnSpc>
                <a:spcPts val="2400"/>
              </a:lnSpc>
              <a:spcBef>
                <a:spcPts val="600"/>
              </a:spcBef>
              <a:spcAft>
                <a:spcPts val="600"/>
              </a:spcAft>
              <a:buFont typeface="Arial" panose="020B0604020202020204" pitchFamily="34" charset="0"/>
              <a:buChar char="■"/>
            </a:pPr>
            <a:r>
              <a:rPr lang="en-US" altLang="en-US"/>
              <a:t>Can result in negative side effects </a:t>
            </a:r>
            <a:br>
              <a:rPr lang="en-US" altLang="en-US"/>
            </a:br>
            <a:r>
              <a:rPr lang="en-US" altLang="en-US" sz="1500"/>
              <a:t>(jitters, shakiness, insomnia, increase heart rate)</a:t>
            </a:r>
          </a:p>
          <a:p>
            <a:pPr marL="0" indent="0">
              <a:lnSpc>
                <a:spcPts val="2400"/>
              </a:lnSpc>
              <a:spcBef>
                <a:spcPts val="600"/>
              </a:spcBef>
              <a:spcAft>
                <a:spcPts val="600"/>
              </a:spcAft>
              <a:buNone/>
            </a:pPr>
            <a:r>
              <a:rPr lang="en-US" altLang="en-US" b="1">
                <a:solidFill>
                  <a:schemeClr val="accent1"/>
                </a:solidFill>
              </a:rPr>
              <a:t>What to do…</a:t>
            </a:r>
          </a:p>
          <a:p>
            <a:pPr>
              <a:lnSpc>
                <a:spcPts val="2400"/>
              </a:lnSpc>
              <a:spcBef>
                <a:spcPts val="600"/>
              </a:spcBef>
              <a:spcAft>
                <a:spcPts val="600"/>
              </a:spcAft>
              <a:buFont typeface="Arial" panose="020B0604020202020204" pitchFamily="34" charset="0"/>
              <a:buChar char="■"/>
            </a:pPr>
            <a:r>
              <a:rPr lang="en-US" altLang="en-US"/>
              <a:t>Consider reducing caffeine intake</a:t>
            </a:r>
            <a:endParaRPr lang="en-US" altLang="en-US" b="1"/>
          </a:p>
          <a:p>
            <a:pPr>
              <a:lnSpc>
                <a:spcPts val="2400"/>
              </a:lnSpc>
              <a:spcBef>
                <a:spcPts val="600"/>
              </a:spcBef>
              <a:spcAft>
                <a:spcPts val="600"/>
              </a:spcAft>
              <a:buFont typeface="Arial" panose="020B0604020202020204" pitchFamily="34" charset="0"/>
              <a:buChar char="■"/>
            </a:pPr>
            <a:r>
              <a:rPr lang="en-US" altLang="en-US"/>
              <a:t>Substitute for </a:t>
            </a:r>
            <a:r>
              <a:rPr lang="en-US" altLang="en-US" b="1">
                <a:solidFill>
                  <a:srgbClr val="0072CF"/>
                </a:solidFill>
              </a:rPr>
              <a:t>de-caffeinated drinks</a:t>
            </a:r>
          </a:p>
          <a:p>
            <a:pPr>
              <a:lnSpc>
                <a:spcPts val="2400"/>
              </a:lnSpc>
              <a:spcBef>
                <a:spcPts val="600"/>
              </a:spcBef>
              <a:spcAft>
                <a:spcPts val="600"/>
              </a:spcAft>
              <a:buFont typeface="Arial" panose="020B0604020202020204" pitchFamily="34" charset="0"/>
              <a:buChar char="■"/>
            </a:pPr>
            <a:r>
              <a:rPr lang="en-US" altLang="en-US"/>
              <a:t>Be aware of similarities between ‘caffeinism’</a:t>
            </a:r>
            <a:br>
              <a:rPr lang="en-US" altLang="en-US"/>
            </a:br>
            <a:r>
              <a:rPr lang="en-US" altLang="en-US"/>
              <a:t>and withdrawal symptoms</a:t>
            </a:r>
          </a:p>
        </p:txBody>
      </p:sp>
      <p:pic>
        <p:nvPicPr>
          <p:cNvPr id="9" name="Picture 8">
            <a:extLst>
              <a:ext uri="{FF2B5EF4-FFF2-40B4-BE49-F238E27FC236}">
                <a16:creationId xmlns:a16="http://schemas.microsoft.com/office/drawing/2014/main" id="{295DB1E0-115D-EB25-6094-70E4F271CB18}"/>
              </a:ext>
            </a:extLst>
          </p:cNvPr>
          <p:cNvPicPr>
            <a:picLocks noChangeAspect="1"/>
          </p:cNvPicPr>
          <p:nvPr/>
        </p:nvPicPr>
        <p:blipFill>
          <a:blip r:embed="rId3"/>
          <a:srcRect/>
          <a:stretch/>
        </p:blipFill>
        <p:spPr>
          <a:xfrm>
            <a:off x="6550163" y="4209962"/>
            <a:ext cx="2123131" cy="1545135"/>
          </a:xfrm>
          <a:prstGeom prst="rect">
            <a:avLst/>
          </a:prstGeom>
        </p:spPr>
      </p:pic>
      <p:pic>
        <p:nvPicPr>
          <p:cNvPr id="10" name="Picture 9">
            <a:extLst>
              <a:ext uri="{FF2B5EF4-FFF2-40B4-BE49-F238E27FC236}">
                <a16:creationId xmlns:a16="http://schemas.microsoft.com/office/drawing/2014/main" id="{A390A933-928D-1BDD-E14E-8BE4DC8AF6C2}"/>
              </a:ext>
            </a:extLst>
          </p:cNvPr>
          <p:cNvPicPr>
            <a:picLocks noChangeAspect="1"/>
          </p:cNvPicPr>
          <p:nvPr/>
        </p:nvPicPr>
        <p:blipFill>
          <a:blip r:embed="rId4"/>
          <a:stretch>
            <a:fillRect/>
          </a:stretch>
        </p:blipFill>
        <p:spPr>
          <a:xfrm>
            <a:off x="7006837" y="1843315"/>
            <a:ext cx="1296864" cy="2004785"/>
          </a:xfrm>
          <a:prstGeom prst="rect">
            <a:avLst/>
          </a:prstGeom>
        </p:spPr>
      </p:pic>
      <p:sp>
        <p:nvSpPr>
          <p:cNvPr id="5" name="Footer Placeholder 3">
            <a:extLst>
              <a:ext uri="{FF2B5EF4-FFF2-40B4-BE49-F238E27FC236}">
                <a16:creationId xmlns:a16="http://schemas.microsoft.com/office/drawing/2014/main" id="{82524C5B-BF20-FD54-830C-C47B365DFB39}"/>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828928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CB7DF5F-A3F3-FF43-9935-370203870F7E}"/>
              </a:ext>
            </a:extLst>
          </p:cNvPr>
          <p:cNvPicPr>
            <a:picLocks noChangeAspect="1"/>
          </p:cNvPicPr>
          <p:nvPr/>
        </p:nvPicPr>
        <p:blipFill>
          <a:blip r:embed="rId3"/>
          <a:srcRect/>
          <a:stretch/>
        </p:blipFill>
        <p:spPr>
          <a:xfrm>
            <a:off x="0" y="19880"/>
            <a:ext cx="9144000" cy="6858000"/>
          </a:xfrm>
          <a:prstGeom prst="rect">
            <a:avLst/>
          </a:prstGeom>
        </p:spPr>
      </p:pic>
      <p:sp>
        <p:nvSpPr>
          <p:cNvPr id="6" name="Subtitle 1">
            <a:extLst>
              <a:ext uri="{FF2B5EF4-FFF2-40B4-BE49-F238E27FC236}">
                <a16:creationId xmlns:a16="http://schemas.microsoft.com/office/drawing/2014/main" id="{55D77C6F-B99B-8A01-D42A-734C5957B203}"/>
              </a:ext>
            </a:extLst>
          </p:cNvPr>
          <p:cNvSpPr txBox="1">
            <a:spLocks/>
          </p:cNvSpPr>
          <p:nvPr/>
        </p:nvSpPr>
        <p:spPr>
          <a:xfrm>
            <a:off x="664633" y="4550228"/>
            <a:ext cx="7200900" cy="1698172"/>
          </a:xfrm>
          <a:prstGeom prst="rect">
            <a:avLst/>
          </a:prstGeom>
        </p:spPr>
        <p:txBody>
          <a:bodyPr anchor="ct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3800"/>
              </a:lnSpc>
              <a:buNone/>
            </a:pPr>
            <a:r>
              <a:rPr lang="en-US" sz="3200" b="1">
                <a:solidFill>
                  <a:schemeClr val="bg1"/>
                </a:solidFill>
                <a:latin typeface="Arial" panose="020B0604020202020204" pitchFamily="34" charset="0"/>
                <a:cs typeface="Arial" panose="020B0604020202020204" pitchFamily="34" charset="0"/>
              </a:rPr>
              <a:t>Comments?</a:t>
            </a:r>
          </a:p>
          <a:p>
            <a:pPr marL="0" indent="0">
              <a:lnSpc>
                <a:spcPts val="3800"/>
              </a:lnSpc>
              <a:buNone/>
            </a:pPr>
            <a:r>
              <a:rPr lang="en-US" sz="3200" b="1">
                <a:solidFill>
                  <a:schemeClr val="bg1"/>
                </a:solidFill>
                <a:latin typeface="Arial" panose="020B0604020202020204" pitchFamily="34" charset="0"/>
                <a:cs typeface="Arial" panose="020B0604020202020204" pitchFamily="34" charset="0"/>
              </a:rPr>
              <a:t>Reflections?</a:t>
            </a:r>
          </a:p>
          <a:p>
            <a:pPr marL="0" indent="0">
              <a:lnSpc>
                <a:spcPts val="3800"/>
              </a:lnSpc>
              <a:buNone/>
            </a:pPr>
            <a:r>
              <a:rPr lang="en-US" sz="3200" b="1">
                <a:solidFill>
                  <a:schemeClr val="bg1"/>
                </a:solidFill>
                <a:latin typeface="Arial" panose="020B0604020202020204" pitchFamily="34" charset="0"/>
                <a:cs typeface="Arial" panose="020B0604020202020204" pitchFamily="34" charset="0"/>
              </a:rPr>
              <a:t>Questions?</a:t>
            </a:r>
          </a:p>
        </p:txBody>
      </p:sp>
    </p:spTree>
    <p:extLst>
      <p:ext uri="{BB962C8B-B14F-4D97-AF65-F5344CB8AC3E}">
        <p14:creationId xmlns:p14="http://schemas.microsoft.com/office/powerpoint/2010/main" val="4180144954"/>
      </p:ext>
    </p:extLst>
  </p:cSld>
  <p:clrMapOvr>
    <a:masterClrMapping/>
  </p:clrMapOvr>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3.xml><?xml version="1.0" encoding="utf-8"?>
<a:theme xmlns:a="http://schemas.openxmlformats.org/drawingml/2006/main" name="2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82040F5-4519-4CE0-A50D-5EB38D4D60D3}">
  <ds:schemaRefs>
    <ds:schemaRef ds:uri="http://schemas.microsoft.com/office/2006/metadata/properties"/>
    <ds:schemaRef ds:uri="http://schemas.microsoft.com/office/infopath/2007/PartnerControls"/>
    <ds:schemaRef ds:uri="f08a3a01-a810-4981-84de-513e48da387b"/>
    <ds:schemaRef ds:uri="6f9764a4-8270-4f29-bbff-a467630dd90c"/>
  </ds:schemaRefs>
</ds:datastoreItem>
</file>

<file path=customXml/itemProps2.xml><?xml version="1.0" encoding="utf-8"?>
<ds:datastoreItem xmlns:ds="http://schemas.openxmlformats.org/officeDocument/2006/customXml" ds:itemID="{4196C781-30BF-46B1-B8ED-A8942A57913F}">
  <ds:schemaRefs>
    <ds:schemaRef ds:uri="http://schemas.microsoft.com/sharepoint/v3/contenttype/forms"/>
  </ds:schemaRefs>
</ds:datastoreItem>
</file>

<file path=customXml/itemProps3.xml><?xml version="1.0" encoding="utf-8"?>
<ds:datastoreItem xmlns:ds="http://schemas.openxmlformats.org/officeDocument/2006/customXml" ds:itemID="{B96BC8B8-C6D7-49E4-9AD7-150624B5BBA1}">
  <ds:schemaRefs>
    <ds:schemaRef ds:uri="6f9764a4-8270-4f29-bbff-a467630dd90c"/>
    <ds:schemaRef ds:uri="f08a3a01-a810-4981-84de-513e48da387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22</TotalTime>
  <Words>2228</Words>
  <Application>Microsoft Office PowerPoint</Application>
  <PresentationFormat>On-screen Show (4:3)</PresentationFormat>
  <Paragraphs>201</Paragraphs>
  <Slides>10</Slides>
  <Notes>10</Notes>
  <HiddenSlides>0</HiddenSlides>
  <MMClips>0</MMClips>
  <ScaleCrop>false</ScaleCrop>
  <HeadingPairs>
    <vt:vector size="4" baseType="variant">
      <vt:variant>
        <vt:lpstr>Theme</vt:lpstr>
      </vt:variant>
      <vt:variant>
        <vt:i4>3</vt:i4>
      </vt:variant>
      <vt:variant>
        <vt:lpstr>Slide Titles</vt:lpstr>
      </vt:variant>
      <vt:variant>
        <vt:i4>10</vt:i4>
      </vt:variant>
    </vt:vector>
  </HeadingPairs>
  <TitlesOfParts>
    <vt:vector size="13" baseType="lpstr">
      <vt:lpstr>NCSCT</vt:lpstr>
      <vt:lpstr>1_NCSCT</vt:lpstr>
      <vt:lpstr>2_NCSCT</vt:lpstr>
      <vt:lpstr>PowerPoint Presentation</vt:lpstr>
      <vt:lpstr>Stopping smoking and medication</vt:lpstr>
      <vt:lpstr>Smoking and medication interactions</vt:lpstr>
      <vt:lpstr>Clinical effects of smoking and quitting  on metabolism of these drugs</vt:lpstr>
      <vt:lpstr>Clozapine management in smoking cessation </vt:lpstr>
      <vt:lpstr>Clozapine management in smoking cessation </vt:lpstr>
      <vt:lpstr>PowerPoint Presentation</vt:lpstr>
      <vt:lpstr>Caffeine and smoking</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SOPHIA PAPADAKIS</cp:lastModifiedBy>
  <cp:revision>21</cp:revision>
  <cp:lastPrinted>2023-12-05T12:54:44Z</cp:lastPrinted>
  <dcterms:created xsi:type="dcterms:W3CDTF">2019-04-01T09:21:54Z</dcterms:created>
  <dcterms:modified xsi:type="dcterms:W3CDTF">2024-03-11T11:13:44Z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